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81" r:id="rId3"/>
    <p:sldId id="286" r:id="rId4"/>
    <p:sldId id="282" r:id="rId5"/>
    <p:sldId id="270" r:id="rId6"/>
    <p:sldId id="271" r:id="rId7"/>
    <p:sldId id="272" r:id="rId8"/>
    <p:sldId id="273" r:id="rId9"/>
    <p:sldId id="280" r:id="rId10"/>
    <p:sldId id="274" r:id="rId11"/>
    <p:sldId id="261" r:id="rId12"/>
    <p:sldId id="276" r:id="rId13"/>
    <p:sldId id="303" r:id="rId14"/>
    <p:sldId id="266" r:id="rId15"/>
    <p:sldId id="283" r:id="rId16"/>
    <p:sldId id="287" r:id="rId17"/>
    <p:sldId id="289" r:id="rId18"/>
    <p:sldId id="290" r:id="rId19"/>
    <p:sldId id="291" r:id="rId20"/>
    <p:sldId id="293" r:id="rId21"/>
    <p:sldId id="295" r:id="rId22"/>
    <p:sldId id="296" r:id="rId23"/>
    <p:sldId id="297" r:id="rId24"/>
    <p:sldId id="300" r:id="rId25"/>
    <p:sldId id="298" r:id="rId26"/>
    <p:sldId id="299" r:id="rId27"/>
    <p:sldId id="301" r:id="rId28"/>
    <p:sldId id="302" r:id="rId29"/>
    <p:sldId id="288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>
      <p:cViewPr>
        <p:scale>
          <a:sx n="90" d="100"/>
          <a:sy n="90" d="100"/>
        </p:scale>
        <p:origin x="-600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65C72AA-1560-427D-B10D-67E2EB4DB1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57299-4E0D-466B-B88F-2C304BDB99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45BAD46-122D-4B98-BA28-3BF5DA8025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F1EF3-4EA8-4D2E-8521-4118C44333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3CF1A-1AF5-412E-8F4C-B00B681681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BF33D-4701-4B0C-A2F4-05EEC8F4B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6AB76-0361-4B8F-AEE2-700CA0B9FA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688CB-F915-4341-8330-6A7A0B4EB2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96D61F4-7668-4809-8E08-6DE2B2F817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BC4DC-A39D-45D1-9DF9-13498278B4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14B09973-1665-46A9-8DEF-8122B55F21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02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7331D42-F1CD-45F6-A68C-9042939304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06" r:id="rId2"/>
    <p:sldLayoutId id="2147483714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5" r:id="rId9"/>
    <p:sldLayoutId id="2147483712" r:id="rId10"/>
    <p:sldLayoutId id="214748371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7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4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Пирамида : длины, углы, площади, объемы</a:t>
            </a:r>
            <a:endParaRPr lang="ru-RU" dirty="0"/>
          </a:p>
        </p:txBody>
      </p:sp>
      <p:sp>
        <p:nvSpPr>
          <p:cNvPr id="921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348038" y="3789363"/>
            <a:ext cx="5114925" cy="1100137"/>
          </a:xfrm>
        </p:spPr>
        <p:txBody>
          <a:bodyPr/>
          <a:lstStyle/>
          <a:p>
            <a:pPr algn="ctr" eaLnBrk="1" hangingPunct="1"/>
            <a:r>
              <a:rPr lang="ru-RU" dirty="0" smtClean="0"/>
              <a:t>Заключительное повторение курса геометрии 10-11 класса</a:t>
            </a:r>
          </a:p>
          <a:p>
            <a:pPr algn="ctr" eaLnBrk="1" hangingPunct="1"/>
            <a:endParaRPr lang="ru-RU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3132138" y="5732463"/>
            <a:ext cx="5903912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ru-RU" dirty="0">
                <a:solidFill>
                  <a:srgbClr val="FFFF00"/>
                </a:solidFill>
                <a:latin typeface="+mj-lt"/>
              </a:rPr>
              <a:t>Учитель математики МОАУ «СОШ № 52 г.Орска»</a:t>
            </a:r>
          </a:p>
          <a:p>
            <a:pPr algn="r">
              <a:defRPr/>
            </a:pPr>
            <a:r>
              <a:rPr lang="ru-RU" dirty="0" err="1">
                <a:solidFill>
                  <a:srgbClr val="FFFF00"/>
                </a:solidFill>
                <a:latin typeface="+mj-lt"/>
              </a:rPr>
              <a:t>Псарева</a:t>
            </a:r>
            <a:r>
              <a:rPr lang="ru-RU" dirty="0">
                <a:solidFill>
                  <a:srgbClr val="FFFF00"/>
                </a:solidFill>
                <a:latin typeface="+mj-lt"/>
              </a:rPr>
              <a:t> Светлана Михайловна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179388" y="620713"/>
            <a:ext cx="7848600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ru-RU" b="1">
                <a:solidFill>
                  <a:srgbClr val="FF0000"/>
                </a:solidFill>
                <a:latin typeface="Arial" charset="0"/>
              </a:rPr>
              <a:t>1 группа</a:t>
            </a:r>
          </a:p>
          <a:p>
            <a:pPr marL="342900" indent="-342900" algn="just"/>
            <a:r>
              <a:rPr lang="ru-RU">
                <a:latin typeface="Arial" charset="0"/>
              </a:rPr>
              <a:t>1) Боковые ребра треугольной пирамиды равны 7см, 12см и 5см. Одно из них перпендикулярно к плоскости основания. Чему равна высота пирамиды?</a:t>
            </a:r>
          </a:p>
          <a:p>
            <a:pPr marL="342900" indent="-342900"/>
            <a:r>
              <a:rPr lang="ru-RU">
                <a:latin typeface="Arial" charset="0"/>
              </a:rPr>
              <a:t>2) Одно из боковых ребер пирамиды равно 12см, а ее высота – 6см. Найдите угол между этим ребром и плоскостью основания пирамиды.</a:t>
            </a:r>
          </a:p>
          <a:p>
            <a:pPr marL="342900" indent="-342900" algn="ctr"/>
            <a:r>
              <a:rPr lang="ru-RU" b="1">
                <a:solidFill>
                  <a:srgbClr val="FF0000"/>
                </a:solidFill>
                <a:latin typeface="Arial" charset="0"/>
              </a:rPr>
              <a:t>2 группа</a:t>
            </a:r>
            <a:r>
              <a:rPr lang="ru-RU" b="1">
                <a:latin typeface="Arial" charset="0"/>
              </a:rPr>
              <a:t>  </a:t>
            </a:r>
          </a:p>
          <a:p>
            <a:pPr marL="342900" indent="-342900"/>
            <a:r>
              <a:rPr lang="ru-RU">
                <a:latin typeface="Arial" charset="0"/>
              </a:rPr>
              <a:t>3) Все плоские углы при вершине треугольной пирамиды прямые, а выходящие из нее ребра равны 2м, 4м и 6м.Найдите площадь боковой поверхности пирамиды.</a:t>
            </a:r>
          </a:p>
          <a:p>
            <a:pPr marL="342900" indent="-342900"/>
            <a:r>
              <a:rPr lang="ru-RU">
                <a:latin typeface="Arial" charset="0"/>
              </a:rPr>
              <a:t>4) Основание пирамиды – правильный 6-ти угольник. Найдите величину угла, образованного двумя гранями пирамиды, если их общее ребро перпендикулярно к плоскости основания.</a:t>
            </a:r>
          </a:p>
          <a:p>
            <a:pPr marL="342900" indent="-342900" algn="ctr"/>
            <a:r>
              <a:rPr lang="ru-RU" b="1">
                <a:solidFill>
                  <a:srgbClr val="FF0000"/>
                </a:solidFill>
                <a:latin typeface="Arial" charset="0"/>
              </a:rPr>
              <a:t>3 группа  </a:t>
            </a:r>
          </a:p>
          <a:p>
            <a:pPr marL="342900" indent="-342900"/>
            <a:r>
              <a:rPr lang="ru-RU">
                <a:latin typeface="Arial" charset="0"/>
              </a:rPr>
              <a:t>5) Основание пирамиды – 4-х угольник все стороны которого равны. Высота пирамиды проходит через точку пересечения диагоналей основания. Является ли данная пирамида правильной?</a:t>
            </a:r>
          </a:p>
          <a:p>
            <a:pPr marL="342900" indent="-342900"/>
            <a:r>
              <a:rPr lang="ru-RU">
                <a:latin typeface="Arial" charset="0"/>
              </a:rPr>
              <a:t>6) Сторона основания правильной 4-х угольной пирамиды равна 6м, а боковое ребро – 5м. Найдите: а) апофему б) площадь боковой поверхности пирамиды.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850" y="115888"/>
            <a:ext cx="7489825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  <a:t>Задания для устной работы.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5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5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25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5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25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6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6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256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6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6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256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rgbClr val="0070C0"/>
                </a:solidFill>
              </a:rPr>
              <a:t>Мысли вслух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С каким многогранником связаны все предложенные задачи?</a:t>
            </a:r>
            <a:endParaRPr lang="en-US" smtClean="0"/>
          </a:p>
          <a:p>
            <a:r>
              <a:rPr lang="ru-RU" smtClean="0"/>
              <a:t> Сформулируйте тему и цели урока.</a:t>
            </a:r>
          </a:p>
          <a:p>
            <a:r>
              <a:rPr lang="ru-RU" smtClean="0"/>
              <a:t>При решении каких заданий на экзамене нам нужны знания по данной теме?</a:t>
            </a:r>
            <a:endParaRPr lang="en-US" smtClean="0"/>
          </a:p>
          <a:p>
            <a:r>
              <a:rPr lang="ru-RU" smtClean="0"/>
              <a:t> Что для этого мы должны повторить?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rgbClr val="0070C0"/>
                </a:solidFill>
              </a:rPr>
              <a:t>Цель урока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68313" y="1268413"/>
            <a:ext cx="7488237" cy="4846637"/>
          </a:xfrm>
        </p:spPr>
        <p:txBody>
          <a:bodyPr/>
          <a:lstStyle/>
          <a:p>
            <a:r>
              <a:rPr lang="ru-RU" smtClean="0"/>
              <a:t>Цель - </a:t>
            </a:r>
            <a:r>
              <a:rPr lang="ru-RU" sz="2400" smtClean="0"/>
              <a:t>обобщить, структурировать и систематизировать знания о пирамиде и их применению к решению стереометрических задач на нахождение геометрических величин (длин, углов, площадей, объемов), использованию при решении стереометрических задач планиметрических фактов и методов.</a:t>
            </a:r>
          </a:p>
          <a:p>
            <a:pPr>
              <a:buFont typeface="Wingdings 2" pitchFamily="18" charset="2"/>
              <a:buNone/>
            </a:pPr>
            <a:endParaRPr lang="ru-RU" sz="2400" smtClean="0"/>
          </a:p>
          <a:p>
            <a:endParaRPr lang="ru-RU" sz="2400" smtClean="0"/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AutoShape 5" descr="20%"/>
          <p:cNvSpPr>
            <a:spLocks noChangeArrowheads="1"/>
          </p:cNvSpPr>
          <p:nvPr/>
        </p:nvSpPr>
        <p:spPr bwMode="auto">
          <a:xfrm>
            <a:off x="323850" y="5013325"/>
            <a:ext cx="3457575" cy="1223963"/>
          </a:xfrm>
          <a:prstGeom prst="parallelogram">
            <a:avLst>
              <a:gd name="adj" fmla="val 70623"/>
            </a:avLst>
          </a:prstGeom>
          <a:pattFill prst="pct20">
            <a:fgClr>
              <a:srgbClr val="FFFFCC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1042988" y="5805488"/>
            <a:ext cx="3603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1403350" y="6021388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042988" y="5373688"/>
            <a:ext cx="360362" cy="431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>
            <a:off x="1403350" y="5373688"/>
            <a:ext cx="12969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2124075" y="5373688"/>
            <a:ext cx="576263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1619250" y="3500438"/>
            <a:ext cx="504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Arial" charset="0"/>
              </a:rPr>
              <a:t>Р</a:t>
            </a:r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 flipH="1">
            <a:off x="1042988" y="3644900"/>
            <a:ext cx="936625" cy="2160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 flipH="1">
            <a:off x="1403350" y="3644900"/>
            <a:ext cx="576263" cy="2376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>
            <a:off x="1979613" y="3644900"/>
            <a:ext cx="144462" cy="2376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01" name="Line 17"/>
          <p:cNvSpPr>
            <a:spLocks noChangeShapeType="1"/>
          </p:cNvSpPr>
          <p:nvPr/>
        </p:nvSpPr>
        <p:spPr bwMode="auto">
          <a:xfrm>
            <a:off x="1979613" y="3644900"/>
            <a:ext cx="720725" cy="1728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 flipH="1">
            <a:off x="1403350" y="3644900"/>
            <a:ext cx="576263" cy="17287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03" name="Text Box 19"/>
          <p:cNvSpPr txBox="1">
            <a:spLocks noChangeArrowheads="1"/>
          </p:cNvSpPr>
          <p:nvPr/>
        </p:nvSpPr>
        <p:spPr bwMode="auto">
          <a:xfrm>
            <a:off x="684213" y="5661025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Arial" charset="0"/>
              </a:rPr>
              <a:t>А</a:t>
            </a:r>
            <a:r>
              <a:rPr lang="ru-RU" sz="1000">
                <a:latin typeface="Arial" charset="0"/>
              </a:rPr>
              <a:t>1</a:t>
            </a:r>
            <a:endParaRPr lang="ru-RU">
              <a:latin typeface="Arial" charset="0"/>
            </a:endParaRPr>
          </a:p>
        </p:txBody>
      </p:sp>
      <p:sp>
        <p:nvSpPr>
          <p:cNvPr id="16404" name="Text Box 20"/>
          <p:cNvSpPr txBox="1">
            <a:spLocks noChangeArrowheads="1"/>
          </p:cNvSpPr>
          <p:nvPr/>
        </p:nvSpPr>
        <p:spPr bwMode="auto">
          <a:xfrm>
            <a:off x="1116013" y="6021388"/>
            <a:ext cx="504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Arial" charset="0"/>
              </a:rPr>
              <a:t>А</a:t>
            </a:r>
            <a:r>
              <a:rPr lang="ru-RU" sz="1000">
                <a:latin typeface="Arial" charset="0"/>
              </a:rPr>
              <a:t>2</a:t>
            </a:r>
            <a:endParaRPr lang="ru-RU">
              <a:latin typeface="Arial" charset="0"/>
            </a:endParaRPr>
          </a:p>
        </p:txBody>
      </p:sp>
      <p:sp>
        <p:nvSpPr>
          <p:cNvPr id="16405" name="Text Box 21"/>
          <p:cNvSpPr txBox="1">
            <a:spLocks noChangeArrowheads="1"/>
          </p:cNvSpPr>
          <p:nvPr/>
        </p:nvSpPr>
        <p:spPr bwMode="auto">
          <a:xfrm>
            <a:off x="2195513" y="5876925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Arial" charset="0"/>
              </a:rPr>
              <a:t>А</a:t>
            </a:r>
            <a:r>
              <a:rPr lang="ru-RU" sz="1000">
                <a:latin typeface="Arial" charset="0"/>
              </a:rPr>
              <a:t>3</a:t>
            </a:r>
            <a:endParaRPr lang="ru-RU">
              <a:latin typeface="Arial" charset="0"/>
            </a:endParaRPr>
          </a:p>
        </p:txBody>
      </p:sp>
      <p:sp>
        <p:nvSpPr>
          <p:cNvPr id="16406" name="Text Box 22"/>
          <p:cNvSpPr txBox="1">
            <a:spLocks noChangeArrowheads="1"/>
          </p:cNvSpPr>
          <p:nvPr/>
        </p:nvSpPr>
        <p:spPr bwMode="auto">
          <a:xfrm>
            <a:off x="1403350" y="5013325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Arial" charset="0"/>
              </a:rPr>
              <a:t>А</a:t>
            </a:r>
            <a:r>
              <a:rPr lang="en-US" sz="1000">
                <a:latin typeface="Arial" charset="0"/>
              </a:rPr>
              <a:t>n</a:t>
            </a:r>
            <a:endParaRPr lang="ru-RU">
              <a:latin typeface="Arial" charset="0"/>
            </a:endParaRPr>
          </a:p>
        </p:txBody>
      </p:sp>
      <p:sp>
        <p:nvSpPr>
          <p:cNvPr id="16407" name="Text Box 23"/>
          <p:cNvSpPr txBox="1">
            <a:spLocks noChangeArrowheads="1"/>
          </p:cNvSpPr>
          <p:nvPr/>
        </p:nvSpPr>
        <p:spPr bwMode="auto">
          <a:xfrm>
            <a:off x="827088" y="1412875"/>
            <a:ext cx="72024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latin typeface="Arial" charset="0"/>
              </a:rPr>
              <a:t>Многогранник, составленный из </a:t>
            </a:r>
            <a:r>
              <a:rPr lang="en-US" sz="2000" i="1" dirty="0">
                <a:latin typeface="Arial" charset="0"/>
              </a:rPr>
              <a:t>n</a:t>
            </a:r>
            <a:r>
              <a:rPr lang="ru-RU" sz="2000" dirty="0">
                <a:latin typeface="Arial" charset="0"/>
              </a:rPr>
              <a:t>-угольника А</a:t>
            </a:r>
            <a:r>
              <a:rPr lang="ru-RU" sz="1200" dirty="0">
                <a:latin typeface="Arial" charset="0"/>
              </a:rPr>
              <a:t>1</a:t>
            </a:r>
            <a:r>
              <a:rPr lang="ru-RU" sz="2000" dirty="0">
                <a:latin typeface="Arial" charset="0"/>
              </a:rPr>
              <a:t>А</a:t>
            </a:r>
            <a:r>
              <a:rPr lang="ru-RU" sz="1200" dirty="0">
                <a:latin typeface="Arial" charset="0"/>
              </a:rPr>
              <a:t>2</a:t>
            </a:r>
            <a:r>
              <a:rPr lang="ru-RU" sz="2000" dirty="0">
                <a:latin typeface="Arial" charset="0"/>
              </a:rPr>
              <a:t>…А</a:t>
            </a:r>
            <a:r>
              <a:rPr lang="en-US" sz="1200" dirty="0">
                <a:latin typeface="Arial" charset="0"/>
              </a:rPr>
              <a:t>n</a:t>
            </a:r>
            <a:r>
              <a:rPr lang="ru-RU" sz="2000" dirty="0">
                <a:latin typeface="Arial" charset="0"/>
              </a:rPr>
              <a:t> и </a:t>
            </a:r>
            <a:r>
              <a:rPr lang="en-US" sz="2000" i="1" dirty="0">
                <a:latin typeface="Arial" charset="0"/>
              </a:rPr>
              <a:t>n</a:t>
            </a:r>
            <a:r>
              <a:rPr lang="ru-RU" sz="2000" dirty="0">
                <a:latin typeface="Arial" charset="0"/>
              </a:rPr>
              <a:t> треугольников РА</a:t>
            </a:r>
            <a:r>
              <a:rPr lang="ru-RU" sz="1200" dirty="0">
                <a:latin typeface="Arial" charset="0"/>
              </a:rPr>
              <a:t>1</a:t>
            </a:r>
            <a:r>
              <a:rPr lang="ru-RU" sz="2000" dirty="0">
                <a:latin typeface="Arial" charset="0"/>
              </a:rPr>
              <a:t>А</a:t>
            </a:r>
            <a:r>
              <a:rPr lang="ru-RU" sz="1200" dirty="0">
                <a:latin typeface="Arial" charset="0"/>
              </a:rPr>
              <a:t>2</a:t>
            </a:r>
            <a:r>
              <a:rPr lang="ru-RU" sz="2000" dirty="0">
                <a:latin typeface="Arial" charset="0"/>
              </a:rPr>
              <a:t>, РА</a:t>
            </a:r>
            <a:r>
              <a:rPr lang="ru-RU" sz="1200" dirty="0">
                <a:latin typeface="Arial" charset="0"/>
              </a:rPr>
              <a:t>2</a:t>
            </a:r>
            <a:r>
              <a:rPr lang="ru-RU" sz="2000" dirty="0">
                <a:latin typeface="Arial" charset="0"/>
              </a:rPr>
              <a:t>А</a:t>
            </a:r>
            <a:r>
              <a:rPr lang="ru-RU" sz="1200" dirty="0">
                <a:latin typeface="Arial" charset="0"/>
              </a:rPr>
              <a:t>3</a:t>
            </a:r>
            <a:r>
              <a:rPr lang="ru-RU" sz="2000" dirty="0">
                <a:latin typeface="Arial" charset="0"/>
              </a:rPr>
              <a:t>, …, РА</a:t>
            </a:r>
            <a:r>
              <a:rPr lang="en-US" sz="1200" dirty="0">
                <a:latin typeface="Arial" charset="0"/>
              </a:rPr>
              <a:t>n</a:t>
            </a:r>
            <a:r>
              <a:rPr lang="ru-RU" sz="2000" dirty="0">
                <a:latin typeface="Arial" charset="0"/>
              </a:rPr>
              <a:t>А</a:t>
            </a:r>
            <a:r>
              <a:rPr lang="ru-RU" sz="1200" dirty="0">
                <a:latin typeface="Arial" charset="0"/>
              </a:rPr>
              <a:t>1</a:t>
            </a:r>
            <a:r>
              <a:rPr lang="ru-RU" sz="2000" dirty="0">
                <a:latin typeface="Arial" charset="0"/>
              </a:rPr>
              <a:t>, называется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пирамидой.</a:t>
            </a:r>
          </a:p>
        </p:txBody>
      </p:sp>
      <p:sp>
        <p:nvSpPr>
          <p:cNvPr id="16408" name="Text Box 24"/>
          <p:cNvSpPr txBox="1">
            <a:spLocks noChangeArrowheads="1"/>
          </p:cNvSpPr>
          <p:nvPr/>
        </p:nvSpPr>
        <p:spPr bwMode="auto">
          <a:xfrm>
            <a:off x="900113" y="2492375"/>
            <a:ext cx="7056437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latin typeface="Arial" charset="0"/>
              </a:rPr>
              <a:t>Многоугольник А</a:t>
            </a:r>
            <a:r>
              <a:rPr lang="ru-RU" sz="1200" dirty="0">
                <a:latin typeface="Arial" charset="0"/>
              </a:rPr>
              <a:t>1</a:t>
            </a:r>
            <a:r>
              <a:rPr lang="ru-RU" sz="2000" dirty="0">
                <a:latin typeface="Arial" charset="0"/>
              </a:rPr>
              <a:t>А</a:t>
            </a:r>
            <a:r>
              <a:rPr lang="ru-RU" sz="1200" dirty="0">
                <a:latin typeface="Arial" charset="0"/>
              </a:rPr>
              <a:t>2</a:t>
            </a:r>
            <a:r>
              <a:rPr lang="ru-RU" sz="2000" dirty="0">
                <a:latin typeface="Arial" charset="0"/>
              </a:rPr>
              <a:t>…А</a:t>
            </a:r>
            <a:r>
              <a:rPr lang="en-US" sz="1200" dirty="0">
                <a:latin typeface="Arial" charset="0"/>
              </a:rPr>
              <a:t>n</a:t>
            </a:r>
            <a:r>
              <a:rPr lang="ru-RU" sz="2000" dirty="0">
                <a:latin typeface="Arial" charset="0"/>
              </a:rPr>
              <a:t>  –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основание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 пирамиды.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latin typeface="Arial" charset="0"/>
              </a:rPr>
              <a:t>Треугольники с общей вершиной –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боковые грани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.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  </a:t>
            </a:r>
          </a:p>
        </p:txBody>
      </p:sp>
      <p:sp>
        <p:nvSpPr>
          <p:cNvPr id="16409" name="Text Box 25"/>
          <p:cNvSpPr txBox="1">
            <a:spLocks noChangeArrowheads="1"/>
          </p:cNvSpPr>
          <p:nvPr/>
        </p:nvSpPr>
        <p:spPr bwMode="auto">
          <a:xfrm>
            <a:off x="4211638" y="4005263"/>
            <a:ext cx="3960812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latin typeface="Arial" charset="0"/>
              </a:rPr>
              <a:t>Общая вершина боковых граней –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вершина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 пирамиды.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latin typeface="Arial" charset="0"/>
              </a:rPr>
              <a:t>Отрезки, соединяющие вершину пирамиды с вершинами основания –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боковые рёбра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.</a:t>
            </a:r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323850" y="1268413"/>
            <a:ext cx="647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chemeClr val="accent2"/>
                </a:solidFill>
                <a:latin typeface="Arial" charset="0"/>
                <a:sym typeface="Wingdings" pitchFamily="2" charset="2"/>
              </a:rPr>
              <a:t></a:t>
            </a:r>
          </a:p>
        </p:txBody>
      </p:sp>
      <p:sp>
        <p:nvSpPr>
          <p:cNvPr id="16412" name="Text Box 28"/>
          <p:cNvSpPr txBox="1">
            <a:spLocks noChangeArrowheads="1"/>
          </p:cNvSpPr>
          <p:nvPr/>
        </p:nvSpPr>
        <p:spPr bwMode="auto">
          <a:xfrm>
            <a:off x="323850" y="2276475"/>
            <a:ext cx="647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chemeClr val="accent2"/>
                </a:solidFill>
                <a:latin typeface="Arial" charset="0"/>
                <a:sym typeface="Wingdings" pitchFamily="2" charset="2"/>
              </a:rPr>
              <a:t></a:t>
            </a:r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323850" y="2781300"/>
            <a:ext cx="647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chemeClr val="accent2"/>
                </a:solidFill>
                <a:latin typeface="Arial" charset="0"/>
                <a:sym typeface="Wingdings" pitchFamily="2" charset="2"/>
              </a:rPr>
              <a:t></a:t>
            </a:r>
          </a:p>
        </p:txBody>
      </p:sp>
      <p:sp>
        <p:nvSpPr>
          <p:cNvPr id="16414" name="Text Box 30"/>
          <p:cNvSpPr txBox="1">
            <a:spLocks noChangeArrowheads="1"/>
          </p:cNvSpPr>
          <p:nvPr/>
        </p:nvSpPr>
        <p:spPr bwMode="auto">
          <a:xfrm>
            <a:off x="3635375" y="3860800"/>
            <a:ext cx="647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chemeClr val="accent2"/>
                </a:solidFill>
                <a:latin typeface="Arial" charset="0"/>
                <a:sym typeface="Wingdings" pitchFamily="2" charset="2"/>
              </a:rPr>
              <a:t></a:t>
            </a:r>
          </a:p>
        </p:txBody>
      </p:sp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3708400" y="4724400"/>
            <a:ext cx="647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chemeClr val="accent2"/>
                </a:solidFill>
                <a:latin typeface="Arial" charset="0"/>
                <a:sym typeface="Wingdings" pitchFamily="2" charset="2"/>
              </a:rPr>
              <a:t></a:t>
            </a:r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611188" y="476250"/>
            <a:ext cx="7489825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  <a:t>Определение и элементы пирамиды.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10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10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decel="1000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900" decel="1000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4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4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64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900" decel="1000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6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6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6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6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6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6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6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6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900" decel="1000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900" decel="1000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animBg="1"/>
      <p:bldP spid="16391" grpId="0" animBg="1"/>
      <p:bldP spid="16393" grpId="0" animBg="1"/>
      <p:bldP spid="16394" grpId="0" animBg="1"/>
      <p:bldP spid="16396" grpId="0" animBg="1"/>
      <p:bldP spid="16397" grpId="0"/>
      <p:bldP spid="16398" grpId="0" animBg="1"/>
      <p:bldP spid="16399" grpId="0" animBg="1"/>
      <p:bldP spid="16400" grpId="0" animBg="1"/>
      <p:bldP spid="16401" grpId="0" animBg="1"/>
      <p:bldP spid="16402" grpId="0" animBg="1"/>
      <p:bldP spid="16403" grpId="0"/>
      <p:bldP spid="16404" grpId="0"/>
      <p:bldP spid="16405" grpId="0"/>
      <p:bldP spid="16406" grpId="0"/>
      <p:bldP spid="16407" grpId="0"/>
      <p:bldP spid="16408" grpId="0" build="p"/>
      <p:bldP spid="16409" grpId="0" build="p"/>
      <p:bldP spid="16411" grpId="0"/>
      <p:bldP spid="16412" grpId="0"/>
      <p:bldP spid="16413" grpId="0"/>
      <p:bldP spid="16414" grpId="0"/>
      <p:bldP spid="16416" grpId="0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611188" y="476250"/>
            <a:ext cx="7489825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  <a:t>Обозначение пирамиды.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539750" y="1052513"/>
            <a:ext cx="7416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В зависимости от числа сторон многоугольника в основании различают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треугольные, четырёхугольные, пятиугольные,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-угольные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пирамиды</a:t>
            </a:r>
            <a:r>
              <a:rPr lang="ru-RU" sz="2000" dirty="0"/>
              <a:t>.</a:t>
            </a:r>
            <a:r>
              <a:rPr lang="ru-RU" dirty="0">
                <a:latin typeface="Arial" charset="0"/>
              </a:rPr>
              <a:t>    </a:t>
            </a: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CCCCC"/>
              </a:clrFrom>
              <a:clrTo>
                <a:srgbClr val="CCCCC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2565400"/>
            <a:ext cx="2263775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CCCCCC"/>
              </a:clrFrom>
              <a:clrTo>
                <a:srgbClr val="CCCCC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7400" y="2492375"/>
            <a:ext cx="2262188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419475" y="2565400"/>
            <a:ext cx="2016125" cy="2592388"/>
            <a:chOff x="2064" y="2160"/>
            <a:chExt cx="1270" cy="1633"/>
          </a:xfrm>
        </p:grpSpPr>
        <p:sp>
          <p:nvSpPr>
            <p:cNvPr id="14351" name="Line 8"/>
            <p:cNvSpPr>
              <a:spLocks noChangeShapeType="1"/>
            </p:cNvSpPr>
            <p:nvPr/>
          </p:nvSpPr>
          <p:spPr bwMode="auto">
            <a:xfrm>
              <a:off x="2064" y="3793"/>
              <a:ext cx="952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2" name="Line 9"/>
            <p:cNvSpPr>
              <a:spLocks noChangeShapeType="1"/>
            </p:cNvSpPr>
            <p:nvPr/>
          </p:nvSpPr>
          <p:spPr bwMode="auto">
            <a:xfrm flipV="1">
              <a:off x="2064" y="3430"/>
              <a:ext cx="408" cy="36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3" name="Line 10"/>
            <p:cNvSpPr>
              <a:spLocks noChangeShapeType="1"/>
            </p:cNvSpPr>
            <p:nvPr/>
          </p:nvSpPr>
          <p:spPr bwMode="auto">
            <a:xfrm>
              <a:off x="2472" y="3430"/>
              <a:ext cx="862" cy="45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4" name="Line 11"/>
            <p:cNvSpPr>
              <a:spLocks noChangeShapeType="1"/>
            </p:cNvSpPr>
            <p:nvPr/>
          </p:nvSpPr>
          <p:spPr bwMode="auto">
            <a:xfrm flipV="1">
              <a:off x="3016" y="3475"/>
              <a:ext cx="318" cy="318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5" name="Line 12"/>
            <p:cNvSpPr>
              <a:spLocks noChangeShapeType="1"/>
            </p:cNvSpPr>
            <p:nvPr/>
          </p:nvSpPr>
          <p:spPr bwMode="auto">
            <a:xfrm flipH="1">
              <a:off x="2064" y="2160"/>
              <a:ext cx="725" cy="163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6" name="Line 13"/>
            <p:cNvSpPr>
              <a:spLocks noChangeShapeType="1"/>
            </p:cNvSpPr>
            <p:nvPr/>
          </p:nvSpPr>
          <p:spPr bwMode="auto">
            <a:xfrm>
              <a:off x="2789" y="2160"/>
              <a:ext cx="227" cy="163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7" name="Line 14"/>
            <p:cNvSpPr>
              <a:spLocks noChangeShapeType="1"/>
            </p:cNvSpPr>
            <p:nvPr/>
          </p:nvSpPr>
          <p:spPr bwMode="auto">
            <a:xfrm>
              <a:off x="2789" y="2160"/>
              <a:ext cx="545" cy="1315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8" name="Line 15"/>
            <p:cNvSpPr>
              <a:spLocks noChangeShapeType="1"/>
            </p:cNvSpPr>
            <p:nvPr/>
          </p:nvSpPr>
          <p:spPr bwMode="auto">
            <a:xfrm flipH="1">
              <a:off x="2472" y="2160"/>
              <a:ext cx="317" cy="127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4211638" y="2276475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Arial" charset="0"/>
              </a:rPr>
              <a:t>Р</a:t>
            </a:r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3059113" y="5013325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Arial" charset="0"/>
              </a:rPr>
              <a:t>А</a:t>
            </a: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4787900" y="5084763"/>
            <a:ext cx="504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Arial" charset="0"/>
              </a:rPr>
              <a:t>В</a:t>
            </a:r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5364163" y="4365625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Arial" charset="0"/>
              </a:rPr>
              <a:t>С</a:t>
            </a:r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3708400" y="4292600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D</a:t>
            </a:r>
            <a:endParaRPr lang="ru-RU" b="1">
              <a:latin typeface="Arial" charset="0"/>
            </a:endParaRPr>
          </a:p>
        </p:txBody>
      </p:sp>
      <p:sp>
        <p:nvSpPr>
          <p:cNvPr id="17430" name="Text Box 22"/>
          <p:cNvSpPr txBox="1">
            <a:spLocks noChangeArrowheads="1"/>
          </p:cNvSpPr>
          <p:nvPr/>
        </p:nvSpPr>
        <p:spPr bwMode="auto">
          <a:xfrm>
            <a:off x="3059113" y="5734050"/>
            <a:ext cx="2808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latin typeface="Arial" charset="0"/>
              </a:rPr>
              <a:t>Пирамида </a:t>
            </a:r>
            <a:r>
              <a:rPr lang="ru-RU" i="1">
                <a:latin typeface="Arial" charset="0"/>
              </a:rPr>
              <a:t>РАВС</a:t>
            </a:r>
            <a:r>
              <a:rPr lang="en-US" i="1">
                <a:latin typeface="Arial" charset="0"/>
              </a:rPr>
              <a:t>D</a:t>
            </a:r>
            <a:endParaRPr lang="ru-RU" i="1">
              <a:latin typeface="Arial" charset="0"/>
            </a:endParaRPr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395288" y="5661025"/>
            <a:ext cx="25923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latin typeface="Arial" charset="0"/>
              </a:rPr>
              <a:t>Треугольная пирамида - </a:t>
            </a:r>
            <a:r>
              <a:rPr lang="ru-RU" i="1">
                <a:latin typeface="Arial" charset="0"/>
              </a:rPr>
              <a:t>тетраэдр</a:t>
            </a:r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5795963" y="5734050"/>
            <a:ext cx="2447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latin typeface="Arial" charset="0"/>
              </a:rPr>
              <a:t>Пятиугольная пирамида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350"/>
                            </p:stCondLst>
                            <p:childTnLst>
                              <p:par>
                                <p:cTn id="1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350"/>
                            </p:stCondLst>
                            <p:childTnLst>
                              <p:par>
                                <p:cTn id="2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350"/>
                            </p:stCondLst>
                            <p:childTnLst>
                              <p:par>
                                <p:cTn id="2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900" decel="1000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  <p:bldP spid="17413" grpId="0"/>
      <p:bldP spid="17425" grpId="0"/>
      <p:bldP spid="17426" grpId="0"/>
      <p:bldP spid="17427" grpId="0"/>
      <p:bldP spid="17428" grpId="0"/>
      <p:bldP spid="17429" grpId="0"/>
      <p:bldP spid="17430" grpId="0"/>
      <p:bldP spid="17431" grpId="0"/>
      <p:bldP spid="174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611188" y="476250"/>
            <a:ext cx="7489825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  <a:t>Определение высоты пирамиды.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39750" y="1052513"/>
            <a:ext cx="72723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Перпендикуляр, проведённый из вершины пирамиды к плоскости основания, называется 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высотой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пирамиды.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323850" y="5876925"/>
            <a:ext cx="3527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latin typeface="Arial" charset="0"/>
              </a:rPr>
              <a:t>Четырёхугольная пирамида</a:t>
            </a:r>
            <a:r>
              <a:rPr lang="en-US">
                <a:latin typeface="Arial" charset="0"/>
              </a:rPr>
              <a:t> </a:t>
            </a:r>
            <a:r>
              <a:rPr lang="en-US" sz="2000" i="1">
                <a:latin typeface="Arial" charset="0"/>
              </a:rPr>
              <a:t>SABCD</a:t>
            </a:r>
            <a:r>
              <a:rPr lang="ru-RU"/>
              <a:t> </a:t>
            </a:r>
            <a:r>
              <a:rPr lang="ru-RU">
                <a:latin typeface="Arial" charset="0"/>
              </a:rPr>
              <a:t>и её высота </a:t>
            </a:r>
            <a:r>
              <a:rPr lang="en-US" sz="2000" i="1">
                <a:latin typeface="Arial" charset="0"/>
              </a:rPr>
              <a:t>SO</a:t>
            </a:r>
            <a:r>
              <a:rPr lang="ru-RU"/>
              <a:t> 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4572000" y="5805488"/>
            <a:ext cx="34559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latin typeface="Arial" charset="0"/>
              </a:rPr>
              <a:t>Треугольная пирамида </a:t>
            </a:r>
            <a:r>
              <a:rPr lang="ru-RU" sz="2000" i="1">
                <a:latin typeface="Arial" charset="0"/>
              </a:rPr>
              <a:t>ТАВС</a:t>
            </a:r>
            <a:r>
              <a:rPr lang="ru-RU">
                <a:latin typeface="Arial" charset="0"/>
              </a:rPr>
              <a:t> и её высота </a:t>
            </a:r>
            <a:r>
              <a:rPr lang="ru-RU" sz="2000" i="1">
                <a:latin typeface="Arial" charset="0"/>
              </a:rPr>
              <a:t>ТО</a:t>
            </a:r>
          </a:p>
        </p:txBody>
      </p:sp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465" t="2100" r="15855" b="6906"/>
          <a:stretch>
            <a:fillRect/>
          </a:stretch>
        </p:blipFill>
        <p:spPr bwMode="auto">
          <a:xfrm>
            <a:off x="684213" y="2349500"/>
            <a:ext cx="3305175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3" name="Picture 1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144" t="1198" r="7664" b="9450"/>
          <a:stretch>
            <a:fillRect/>
          </a:stretch>
        </p:blipFill>
        <p:spPr bwMode="auto">
          <a:xfrm>
            <a:off x="3924300" y="2420938"/>
            <a:ext cx="4176713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1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  <p:bldP spid="18437" grpId="0"/>
      <p:bldP spid="18440" grpId="0"/>
      <p:bldP spid="184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611188" y="476250"/>
            <a:ext cx="7489825" cy="46196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  <a:t>Площадь поверхности и объем пирамиды.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11188" y="1124744"/>
            <a:ext cx="74168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Площадью боковой поверхности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пирамиды называется сумма площадей её боковых граней.</a:t>
            </a:r>
          </a:p>
          <a:p>
            <a:pPr>
              <a:spcBef>
                <a:spcPct val="50000"/>
              </a:spcBef>
              <a:defRPr/>
            </a:pP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Площадью полной поверхности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пирамиды называется сумма площадей всех её граней: основания и боковых граней.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987675" y="4797152"/>
          <a:ext cx="1990725" cy="935037"/>
        </p:xfrm>
        <a:graphic>
          <a:graphicData uri="http://schemas.openxmlformats.org/presentationml/2006/ole">
            <p:oleObj spid="_x0000_s1027" name="Формула" r:id="rId3" imgW="838080" imgH="39348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2484438" y="3717032"/>
          <a:ext cx="3203575" cy="647700"/>
        </p:xfrm>
        <a:graphic>
          <a:graphicData uri="http://schemas.openxmlformats.org/presentationml/2006/ole">
            <p:oleObj spid="_x0000_s1028" name="Формула" r:id="rId4" imgW="11300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nimBg="1"/>
      <p:bldP spid="194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611188" y="188913"/>
            <a:ext cx="7489825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  <a:t>Некоторые важные свойства пирамиды.</a:t>
            </a: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468313" y="1268413"/>
            <a:ext cx="795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250825" y="836613"/>
            <a:ext cx="7777163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Если все двугранные углы при основании пирамиды равны, то :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а) высота пирамиды проходит через центр окружности, вписанной в основание;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б) высоты всех боковых граней, проведенные из вершины пирамиды, равны;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в) площадь боковой поверхности пирамиды равна половине произведения периметра основания на высоту боковой грани, проведенную из вершины пирамиды.</a:t>
            </a:r>
          </a:p>
          <a:p>
            <a:pPr>
              <a:spcBef>
                <a:spcPct val="50000"/>
              </a:spcBef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Если в пирамиде все боковые ребра равны между собой, то: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а) высота пирамиды проходит через центр окружности, описанной около основания;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б) все боковые ребра составляют равные углы с плоскостью основания.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9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7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7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297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7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7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97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7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7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297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7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7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297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7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7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97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611188" y="476250"/>
            <a:ext cx="7489825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  <a:t>Правильная пирамида.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539750" y="1052736"/>
            <a:ext cx="727233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Пирамида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называется 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правильной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если её основание –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правильный многоугольник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а отрезок, соединяющий вершину пирамиды с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центром основания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является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высото</a:t>
            </a:r>
            <a:r>
              <a:rPr lang="ru-RU" sz="20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611" r="18611" b="6972"/>
          <a:stretch>
            <a:fillRect/>
          </a:stretch>
        </p:blipFill>
        <p:spPr bwMode="auto">
          <a:xfrm>
            <a:off x="2627313" y="2492375"/>
            <a:ext cx="3175000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116013" y="6021388"/>
            <a:ext cx="6553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latin typeface="Arial" charset="0"/>
              </a:rPr>
              <a:t>Правильная шестиугольная пирамида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350"/>
                            </p:stCondLst>
                            <p:childTnLst>
                              <p:par>
                                <p:cTn id="1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animBg="1"/>
      <p:bldP spid="20485" grpId="0"/>
      <p:bldP spid="2048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11188" y="476250"/>
            <a:ext cx="7489825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  <a:t>Свойства правильной пирамиды.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ahoma" pitchFamily="34" charset="0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95288" y="1196752"/>
            <a:ext cx="75612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Все боковые рёбра правильной пирамиды равны, а боковые грани являются равнобедренными треугольниками.</a:t>
            </a: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CCCCC"/>
              </a:clrFrom>
              <a:clrTo>
                <a:srgbClr val="CCCCCC">
                  <a:alpha val="0"/>
                </a:srgbClr>
              </a:clrTo>
            </a:clrChange>
          </a:blip>
          <a:srcRect l="10066" t="3076" r="6305" b="7979"/>
          <a:stretch>
            <a:fillRect/>
          </a:stretch>
        </p:blipFill>
        <p:spPr bwMode="auto">
          <a:xfrm>
            <a:off x="1979613" y="2060848"/>
            <a:ext cx="3478212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611188" y="476250"/>
            <a:ext cx="7489825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  <a:t>Свойства правильной пирамиды.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84213" y="1268413"/>
            <a:ext cx="67675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Отметим вполне очевидные факты: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500563" y="1916113"/>
            <a:ext cx="3527425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Tx/>
              <a:buChar char="•"/>
            </a:pPr>
            <a:r>
              <a:rPr lang="ru-RU" sz="2000">
                <a:latin typeface="Arial" charset="0"/>
              </a:rPr>
              <a:t> все боковые рёбра правильной пирамиды наклонены к плоскости основания под одинаковым углом;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ru-RU" sz="2000">
                <a:latin typeface="Arial" charset="0"/>
              </a:rPr>
              <a:t> все боковые грани правильной пирамиды наклонены к плоскости основания под одним и тем же углом;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ru-RU" sz="2000">
                <a:latin typeface="Arial" charset="0"/>
              </a:rPr>
              <a:t> все двугранные углы при боковых рёбрах равны друг другу.</a:t>
            </a:r>
          </a:p>
        </p:txBody>
      </p:sp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CCCCC"/>
              </a:clrFrom>
              <a:clrTo>
                <a:srgbClr val="CCCCCC">
                  <a:alpha val="0"/>
                </a:srgbClr>
              </a:clrTo>
            </a:clrChange>
          </a:blip>
          <a:srcRect l="5199" t="2878" r="2905" b="10045"/>
          <a:stretch>
            <a:fillRect/>
          </a:stretch>
        </p:blipFill>
        <p:spPr bwMode="auto">
          <a:xfrm>
            <a:off x="395288" y="1844675"/>
            <a:ext cx="38163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  <p:bldP spid="2253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reeform 2"/>
          <p:cNvSpPr>
            <a:spLocks/>
          </p:cNvSpPr>
          <p:nvPr/>
        </p:nvSpPr>
        <p:spPr bwMode="auto">
          <a:xfrm>
            <a:off x="5130800" y="2124075"/>
            <a:ext cx="2057400" cy="4187825"/>
          </a:xfrm>
          <a:custGeom>
            <a:avLst/>
            <a:gdLst>
              <a:gd name="T0" fmla="*/ 0 w 1296"/>
              <a:gd name="T1" fmla="*/ 2638 h 2638"/>
              <a:gd name="T2" fmla="*/ 656 w 1296"/>
              <a:gd name="T3" fmla="*/ 0 h 2638"/>
              <a:gd name="T4" fmla="*/ 1296 w 1296"/>
              <a:gd name="T5" fmla="*/ 2622 h 2638"/>
              <a:gd name="T6" fmla="*/ 0 60000 65536"/>
              <a:gd name="T7" fmla="*/ 0 60000 65536"/>
              <a:gd name="T8" fmla="*/ 0 60000 65536"/>
              <a:gd name="T9" fmla="*/ 0 w 1296"/>
              <a:gd name="T10" fmla="*/ 0 h 2638"/>
              <a:gd name="T11" fmla="*/ 1296 w 1296"/>
              <a:gd name="T12" fmla="*/ 2638 h 26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2638">
                <a:moveTo>
                  <a:pt x="0" y="2638"/>
                </a:moveTo>
                <a:lnTo>
                  <a:pt x="656" y="0"/>
                </a:lnTo>
                <a:lnTo>
                  <a:pt x="1296" y="2622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59" name="Freeform 3"/>
          <p:cNvSpPr>
            <a:spLocks/>
          </p:cNvSpPr>
          <p:nvPr/>
        </p:nvSpPr>
        <p:spPr bwMode="auto">
          <a:xfrm>
            <a:off x="3987800" y="4813300"/>
            <a:ext cx="4267200" cy="762000"/>
          </a:xfrm>
          <a:custGeom>
            <a:avLst/>
            <a:gdLst>
              <a:gd name="T0" fmla="*/ 0 w 2688"/>
              <a:gd name="T1" fmla="*/ 400 h 480"/>
              <a:gd name="T2" fmla="*/ 800 w 2688"/>
              <a:gd name="T3" fmla="*/ 0 h 480"/>
              <a:gd name="T4" fmla="*/ 1936 w 2688"/>
              <a:gd name="T5" fmla="*/ 0 h 480"/>
              <a:gd name="T6" fmla="*/ 2688 w 2688"/>
              <a:gd name="T7" fmla="*/ 480 h 480"/>
              <a:gd name="T8" fmla="*/ 0 60000 65536"/>
              <a:gd name="T9" fmla="*/ 0 60000 65536"/>
              <a:gd name="T10" fmla="*/ 0 60000 65536"/>
              <a:gd name="T11" fmla="*/ 0 60000 65536"/>
              <a:gd name="T12" fmla="*/ 0 w 2688"/>
              <a:gd name="T13" fmla="*/ 0 h 480"/>
              <a:gd name="T14" fmla="*/ 2688 w 2688"/>
              <a:gd name="T15" fmla="*/ 480 h 4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8" h="480">
                <a:moveTo>
                  <a:pt x="0" y="400"/>
                </a:moveTo>
                <a:lnTo>
                  <a:pt x="800" y="0"/>
                </a:lnTo>
                <a:lnTo>
                  <a:pt x="1936" y="0"/>
                </a:lnTo>
                <a:lnTo>
                  <a:pt x="2688" y="48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0" name="Freeform 4"/>
          <p:cNvSpPr>
            <a:spLocks/>
          </p:cNvSpPr>
          <p:nvPr/>
        </p:nvSpPr>
        <p:spPr bwMode="auto">
          <a:xfrm>
            <a:off x="5232400" y="2095500"/>
            <a:ext cx="1828800" cy="2755900"/>
          </a:xfrm>
          <a:custGeom>
            <a:avLst/>
            <a:gdLst>
              <a:gd name="T0" fmla="*/ 0 w 1152"/>
              <a:gd name="T1" fmla="*/ 1736 h 1736"/>
              <a:gd name="T2" fmla="*/ 598 w 1152"/>
              <a:gd name="T3" fmla="*/ 0 h 1736"/>
              <a:gd name="T4" fmla="*/ 1152 w 1152"/>
              <a:gd name="T5" fmla="*/ 1712 h 1736"/>
              <a:gd name="T6" fmla="*/ 0 60000 65536"/>
              <a:gd name="T7" fmla="*/ 0 60000 65536"/>
              <a:gd name="T8" fmla="*/ 0 60000 65536"/>
              <a:gd name="T9" fmla="*/ 0 w 1152"/>
              <a:gd name="T10" fmla="*/ 0 h 1736"/>
              <a:gd name="T11" fmla="*/ 1152 w 1152"/>
              <a:gd name="T12" fmla="*/ 1736 h 17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1736">
                <a:moveTo>
                  <a:pt x="0" y="1736"/>
                </a:moveTo>
                <a:lnTo>
                  <a:pt x="598" y="0"/>
                </a:lnTo>
                <a:lnTo>
                  <a:pt x="1152" y="1712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1" name="Oval 6"/>
          <p:cNvSpPr>
            <a:spLocks noChangeArrowheads="1"/>
          </p:cNvSpPr>
          <p:nvPr/>
        </p:nvSpPr>
        <p:spPr bwMode="auto">
          <a:xfrm>
            <a:off x="3962400" y="4724400"/>
            <a:ext cx="4267200" cy="167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5943600" y="2057400"/>
            <a:ext cx="404813" cy="3856038"/>
            <a:chOff x="2160" y="1008"/>
            <a:chExt cx="215" cy="2123"/>
          </a:xfrm>
        </p:grpSpPr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2208" y="1008"/>
              <a:ext cx="96" cy="1920"/>
              <a:chOff x="1200" y="1680"/>
              <a:chExt cx="96" cy="1920"/>
            </a:xfrm>
          </p:grpSpPr>
          <p:sp>
            <p:nvSpPr>
              <p:cNvPr id="19487" name="Freeform 15"/>
              <p:cNvSpPr>
                <a:spLocks/>
              </p:cNvSpPr>
              <p:nvPr/>
            </p:nvSpPr>
            <p:spPr bwMode="auto">
              <a:xfrm>
                <a:off x="1224" y="1729"/>
                <a:ext cx="48" cy="1807"/>
              </a:xfrm>
              <a:custGeom>
                <a:avLst/>
                <a:gdLst>
                  <a:gd name="T0" fmla="*/ 48 w 48"/>
                  <a:gd name="T1" fmla="*/ 0 h 1760"/>
                  <a:gd name="T2" fmla="*/ 0 w 48"/>
                  <a:gd name="T3" fmla="*/ 1760 h 1760"/>
                  <a:gd name="T4" fmla="*/ 0 60000 65536"/>
                  <a:gd name="T5" fmla="*/ 0 60000 65536"/>
                  <a:gd name="T6" fmla="*/ 0 w 48"/>
                  <a:gd name="T7" fmla="*/ 0 h 1760"/>
                  <a:gd name="T8" fmla="*/ 48 w 48"/>
                  <a:gd name="T9" fmla="*/ 1760 h 176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8" h="1760">
                    <a:moveTo>
                      <a:pt x="48" y="0"/>
                    </a:moveTo>
                    <a:lnTo>
                      <a:pt x="0" y="176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88" name="Oval 16"/>
              <p:cNvSpPr>
                <a:spLocks noChangeArrowheads="1"/>
              </p:cNvSpPr>
              <p:nvPr/>
            </p:nvSpPr>
            <p:spPr bwMode="auto">
              <a:xfrm>
                <a:off x="1248" y="1680"/>
                <a:ext cx="48" cy="4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489" name="Oval 17"/>
              <p:cNvSpPr>
                <a:spLocks noChangeArrowheads="1"/>
              </p:cNvSpPr>
              <p:nvPr/>
            </p:nvSpPr>
            <p:spPr bwMode="auto">
              <a:xfrm>
                <a:off x="1200" y="3551"/>
                <a:ext cx="48" cy="4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9486" name="Text Box 18"/>
            <p:cNvSpPr txBox="1">
              <a:spLocks noChangeArrowheads="1"/>
            </p:cNvSpPr>
            <p:nvPr/>
          </p:nvSpPr>
          <p:spPr bwMode="auto">
            <a:xfrm>
              <a:off x="2160" y="2880"/>
              <a:ext cx="215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/>
                <a:t>Н</a:t>
              </a:r>
            </a:p>
          </p:txBody>
        </p:sp>
      </p:grpSp>
      <p:sp>
        <p:nvSpPr>
          <p:cNvPr id="19463" name="Text Box 19"/>
          <p:cNvSpPr txBox="1">
            <a:spLocks noChangeArrowheads="1"/>
          </p:cNvSpPr>
          <p:nvPr/>
        </p:nvSpPr>
        <p:spPr bwMode="auto">
          <a:xfrm>
            <a:off x="3505200" y="5181600"/>
            <a:ext cx="500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А</a:t>
            </a:r>
            <a:r>
              <a:rPr lang="ru-RU" sz="2400" baseline="-25000"/>
              <a:t>1</a:t>
            </a:r>
            <a:endParaRPr lang="ru-RU" sz="2400"/>
          </a:p>
        </p:txBody>
      </p:sp>
      <p:sp>
        <p:nvSpPr>
          <p:cNvPr id="19464" name="Text Box 20"/>
          <p:cNvSpPr txBox="1">
            <a:spLocks noChangeArrowheads="1"/>
          </p:cNvSpPr>
          <p:nvPr/>
        </p:nvSpPr>
        <p:spPr bwMode="auto">
          <a:xfrm>
            <a:off x="4800600" y="6248400"/>
            <a:ext cx="500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А</a:t>
            </a:r>
            <a:r>
              <a:rPr lang="ru-RU" sz="2400" baseline="-25000"/>
              <a:t>2</a:t>
            </a:r>
            <a:endParaRPr lang="ru-RU" sz="2400"/>
          </a:p>
        </p:txBody>
      </p:sp>
      <p:sp>
        <p:nvSpPr>
          <p:cNvPr id="19465" name="Text Box 21"/>
          <p:cNvSpPr txBox="1">
            <a:spLocks noChangeArrowheads="1"/>
          </p:cNvSpPr>
          <p:nvPr/>
        </p:nvSpPr>
        <p:spPr bwMode="auto">
          <a:xfrm>
            <a:off x="7086600" y="6248400"/>
            <a:ext cx="500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А</a:t>
            </a:r>
            <a:r>
              <a:rPr lang="ru-RU" sz="2400" baseline="-25000"/>
              <a:t>3</a:t>
            </a:r>
            <a:endParaRPr lang="ru-RU" sz="2400"/>
          </a:p>
        </p:txBody>
      </p:sp>
      <p:sp>
        <p:nvSpPr>
          <p:cNvPr id="19466" name="Text Box 22"/>
          <p:cNvSpPr txBox="1">
            <a:spLocks noChangeArrowheads="1"/>
          </p:cNvSpPr>
          <p:nvPr/>
        </p:nvSpPr>
        <p:spPr bwMode="auto">
          <a:xfrm>
            <a:off x="8229600" y="5257800"/>
            <a:ext cx="500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А</a:t>
            </a:r>
            <a:r>
              <a:rPr lang="ru-RU" sz="2400" baseline="-25000"/>
              <a:t>4</a:t>
            </a:r>
            <a:endParaRPr lang="ru-RU" sz="2400"/>
          </a:p>
        </p:txBody>
      </p:sp>
      <p:sp>
        <p:nvSpPr>
          <p:cNvPr id="19467" name="Text Box 23"/>
          <p:cNvSpPr txBox="1">
            <a:spLocks noChangeArrowheads="1"/>
          </p:cNvSpPr>
          <p:nvPr/>
        </p:nvSpPr>
        <p:spPr bwMode="auto">
          <a:xfrm>
            <a:off x="7010400" y="4419600"/>
            <a:ext cx="500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А</a:t>
            </a:r>
            <a:r>
              <a:rPr lang="ru-RU" sz="2400" baseline="-25000"/>
              <a:t>5</a:t>
            </a:r>
            <a:endParaRPr lang="ru-RU" sz="2400"/>
          </a:p>
        </p:txBody>
      </p:sp>
      <p:sp>
        <p:nvSpPr>
          <p:cNvPr id="19468" name="Text Box 24"/>
          <p:cNvSpPr txBox="1">
            <a:spLocks noChangeArrowheads="1"/>
          </p:cNvSpPr>
          <p:nvPr/>
        </p:nvSpPr>
        <p:spPr bwMode="auto">
          <a:xfrm>
            <a:off x="4833938" y="4419600"/>
            <a:ext cx="500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А</a:t>
            </a:r>
            <a:r>
              <a:rPr lang="ru-RU" sz="2400" baseline="-25000"/>
              <a:t>6</a:t>
            </a:r>
            <a:endParaRPr lang="ru-RU" sz="2400"/>
          </a:p>
        </p:txBody>
      </p:sp>
      <p:sp>
        <p:nvSpPr>
          <p:cNvPr id="534568" name="Freeform 40"/>
          <p:cNvSpPr>
            <a:spLocks/>
          </p:cNvSpPr>
          <p:nvPr/>
        </p:nvSpPr>
        <p:spPr bwMode="auto">
          <a:xfrm>
            <a:off x="3962400" y="2120900"/>
            <a:ext cx="2184400" cy="4191000"/>
          </a:xfrm>
          <a:custGeom>
            <a:avLst/>
            <a:gdLst>
              <a:gd name="T0" fmla="*/ 732 w 1376"/>
              <a:gd name="T1" fmla="*/ 2630 h 2640"/>
              <a:gd name="T2" fmla="*/ 752 w 1376"/>
              <a:gd name="T3" fmla="*/ 2560 h 2640"/>
              <a:gd name="T4" fmla="*/ 1376 w 1376"/>
              <a:gd name="T5" fmla="*/ 64 h 2640"/>
              <a:gd name="T6" fmla="*/ 1376 w 1376"/>
              <a:gd name="T7" fmla="*/ 0 h 2640"/>
              <a:gd name="T8" fmla="*/ 0 w 1376"/>
              <a:gd name="T9" fmla="*/ 2120 h 2640"/>
              <a:gd name="T10" fmla="*/ 736 w 1376"/>
              <a:gd name="T11" fmla="*/ 2640 h 26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376"/>
              <a:gd name="T19" fmla="*/ 0 h 2640"/>
              <a:gd name="T20" fmla="*/ 1376 w 1376"/>
              <a:gd name="T21" fmla="*/ 2640 h 26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376" h="2640">
                <a:moveTo>
                  <a:pt x="732" y="2630"/>
                </a:moveTo>
                <a:lnTo>
                  <a:pt x="752" y="2560"/>
                </a:lnTo>
                <a:lnTo>
                  <a:pt x="1376" y="64"/>
                </a:lnTo>
                <a:lnTo>
                  <a:pt x="1376" y="0"/>
                </a:lnTo>
                <a:lnTo>
                  <a:pt x="0" y="2120"/>
                </a:lnTo>
                <a:lnTo>
                  <a:pt x="736" y="2640"/>
                </a:lnTo>
              </a:path>
            </a:pathLst>
          </a:custGeom>
          <a:solidFill>
            <a:srgbClr val="0000FF">
              <a:alpha val="43137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4495800" y="2171700"/>
            <a:ext cx="1651000" cy="3829050"/>
            <a:chOff x="2832" y="1368"/>
            <a:chExt cx="1040" cy="2412"/>
          </a:xfrm>
        </p:grpSpPr>
        <p:sp>
          <p:nvSpPr>
            <p:cNvPr id="19483" name="Freeform 41"/>
            <p:cNvSpPr>
              <a:spLocks/>
            </p:cNvSpPr>
            <p:nvPr/>
          </p:nvSpPr>
          <p:spPr bwMode="auto">
            <a:xfrm>
              <a:off x="2832" y="1368"/>
              <a:ext cx="1040" cy="2328"/>
            </a:xfrm>
            <a:custGeom>
              <a:avLst/>
              <a:gdLst>
                <a:gd name="T0" fmla="*/ 1040 w 1040"/>
                <a:gd name="T1" fmla="*/ 0 h 2328"/>
                <a:gd name="T2" fmla="*/ 0 w 1040"/>
                <a:gd name="T3" fmla="*/ 2328 h 2328"/>
                <a:gd name="T4" fmla="*/ 0 60000 65536"/>
                <a:gd name="T5" fmla="*/ 0 60000 65536"/>
                <a:gd name="T6" fmla="*/ 0 w 1040"/>
                <a:gd name="T7" fmla="*/ 0 h 2328"/>
                <a:gd name="T8" fmla="*/ 1040 w 1040"/>
                <a:gd name="T9" fmla="*/ 2328 h 232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40" h="2328">
                  <a:moveTo>
                    <a:pt x="1040" y="0"/>
                  </a:moveTo>
                  <a:lnTo>
                    <a:pt x="0" y="2328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4" name="Freeform 42"/>
            <p:cNvSpPr>
              <a:spLocks/>
            </p:cNvSpPr>
            <p:nvPr/>
          </p:nvSpPr>
          <p:spPr bwMode="auto">
            <a:xfrm>
              <a:off x="2910" y="3534"/>
              <a:ext cx="120" cy="246"/>
            </a:xfrm>
            <a:custGeom>
              <a:avLst/>
              <a:gdLst>
                <a:gd name="T0" fmla="*/ 0 w 120"/>
                <a:gd name="T1" fmla="*/ 0 h 246"/>
                <a:gd name="T2" fmla="*/ 120 w 120"/>
                <a:gd name="T3" fmla="*/ 84 h 246"/>
                <a:gd name="T4" fmla="*/ 54 w 120"/>
                <a:gd name="T5" fmla="*/ 246 h 246"/>
                <a:gd name="T6" fmla="*/ 0 60000 65536"/>
                <a:gd name="T7" fmla="*/ 0 60000 65536"/>
                <a:gd name="T8" fmla="*/ 0 60000 65536"/>
                <a:gd name="T9" fmla="*/ 0 w 120"/>
                <a:gd name="T10" fmla="*/ 0 h 246"/>
                <a:gd name="T11" fmla="*/ 120 w 120"/>
                <a:gd name="T12" fmla="*/ 246 h 24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" h="246">
                  <a:moveTo>
                    <a:pt x="0" y="0"/>
                  </a:moveTo>
                  <a:lnTo>
                    <a:pt x="120" y="84"/>
                  </a:lnTo>
                  <a:lnTo>
                    <a:pt x="54" y="24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47"/>
          <p:cNvGrpSpPr>
            <a:grpSpLocks/>
          </p:cNvGrpSpPr>
          <p:nvPr/>
        </p:nvGrpSpPr>
        <p:grpSpPr bwMode="auto">
          <a:xfrm>
            <a:off x="6184900" y="2197100"/>
            <a:ext cx="279400" cy="4114800"/>
            <a:chOff x="3896" y="1384"/>
            <a:chExt cx="176" cy="2592"/>
          </a:xfrm>
        </p:grpSpPr>
        <p:sp>
          <p:nvSpPr>
            <p:cNvPr id="19481" name="Freeform 45"/>
            <p:cNvSpPr>
              <a:spLocks/>
            </p:cNvSpPr>
            <p:nvPr/>
          </p:nvSpPr>
          <p:spPr bwMode="auto">
            <a:xfrm>
              <a:off x="3896" y="1384"/>
              <a:ext cx="16" cy="2592"/>
            </a:xfrm>
            <a:custGeom>
              <a:avLst/>
              <a:gdLst>
                <a:gd name="T0" fmla="*/ 0 w 16"/>
                <a:gd name="T1" fmla="*/ 0 h 2592"/>
                <a:gd name="T2" fmla="*/ 16 w 16"/>
                <a:gd name="T3" fmla="*/ 2592 h 2592"/>
                <a:gd name="T4" fmla="*/ 0 60000 65536"/>
                <a:gd name="T5" fmla="*/ 0 60000 65536"/>
                <a:gd name="T6" fmla="*/ 0 w 16"/>
                <a:gd name="T7" fmla="*/ 0 h 2592"/>
                <a:gd name="T8" fmla="*/ 16 w 16"/>
                <a:gd name="T9" fmla="*/ 2592 h 259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" h="2592">
                  <a:moveTo>
                    <a:pt x="0" y="0"/>
                  </a:moveTo>
                  <a:lnTo>
                    <a:pt x="16" y="2592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2" name="Freeform 46"/>
            <p:cNvSpPr>
              <a:spLocks/>
            </p:cNvSpPr>
            <p:nvPr/>
          </p:nvSpPr>
          <p:spPr bwMode="auto">
            <a:xfrm>
              <a:off x="3928" y="3784"/>
              <a:ext cx="144" cy="160"/>
            </a:xfrm>
            <a:custGeom>
              <a:avLst/>
              <a:gdLst>
                <a:gd name="T0" fmla="*/ 0 w 144"/>
                <a:gd name="T1" fmla="*/ 0 h 160"/>
                <a:gd name="T2" fmla="*/ 144 w 144"/>
                <a:gd name="T3" fmla="*/ 0 h 160"/>
                <a:gd name="T4" fmla="*/ 144 w 144"/>
                <a:gd name="T5" fmla="*/ 160 h 160"/>
                <a:gd name="T6" fmla="*/ 0 60000 65536"/>
                <a:gd name="T7" fmla="*/ 0 60000 65536"/>
                <a:gd name="T8" fmla="*/ 0 60000 65536"/>
                <a:gd name="T9" fmla="*/ 0 w 144"/>
                <a:gd name="T10" fmla="*/ 0 h 160"/>
                <a:gd name="T11" fmla="*/ 144 w 144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60">
                  <a:moveTo>
                    <a:pt x="0" y="0"/>
                  </a:moveTo>
                  <a:lnTo>
                    <a:pt x="144" y="0"/>
                  </a:lnTo>
                  <a:lnTo>
                    <a:pt x="144" y="16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48"/>
          <p:cNvGrpSpPr>
            <a:grpSpLocks/>
          </p:cNvGrpSpPr>
          <p:nvPr/>
        </p:nvGrpSpPr>
        <p:grpSpPr bwMode="auto">
          <a:xfrm rot="-1386347">
            <a:off x="6980238" y="1985963"/>
            <a:ext cx="279400" cy="3962400"/>
            <a:chOff x="3896" y="1384"/>
            <a:chExt cx="176" cy="2592"/>
          </a:xfrm>
        </p:grpSpPr>
        <p:sp>
          <p:nvSpPr>
            <p:cNvPr id="19479" name="Freeform 49"/>
            <p:cNvSpPr>
              <a:spLocks/>
            </p:cNvSpPr>
            <p:nvPr/>
          </p:nvSpPr>
          <p:spPr bwMode="auto">
            <a:xfrm>
              <a:off x="3896" y="1384"/>
              <a:ext cx="16" cy="2592"/>
            </a:xfrm>
            <a:custGeom>
              <a:avLst/>
              <a:gdLst>
                <a:gd name="T0" fmla="*/ 0 w 16"/>
                <a:gd name="T1" fmla="*/ 0 h 2592"/>
                <a:gd name="T2" fmla="*/ 16 w 16"/>
                <a:gd name="T3" fmla="*/ 2592 h 2592"/>
                <a:gd name="T4" fmla="*/ 0 60000 65536"/>
                <a:gd name="T5" fmla="*/ 0 60000 65536"/>
                <a:gd name="T6" fmla="*/ 0 w 16"/>
                <a:gd name="T7" fmla="*/ 0 h 2592"/>
                <a:gd name="T8" fmla="*/ 16 w 16"/>
                <a:gd name="T9" fmla="*/ 2592 h 259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" h="2592">
                  <a:moveTo>
                    <a:pt x="0" y="0"/>
                  </a:moveTo>
                  <a:lnTo>
                    <a:pt x="16" y="2592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0" name="Freeform 50"/>
            <p:cNvSpPr>
              <a:spLocks/>
            </p:cNvSpPr>
            <p:nvPr/>
          </p:nvSpPr>
          <p:spPr bwMode="auto">
            <a:xfrm>
              <a:off x="3928" y="3784"/>
              <a:ext cx="144" cy="160"/>
            </a:xfrm>
            <a:custGeom>
              <a:avLst/>
              <a:gdLst>
                <a:gd name="T0" fmla="*/ 0 w 144"/>
                <a:gd name="T1" fmla="*/ 0 h 160"/>
                <a:gd name="T2" fmla="*/ 144 w 144"/>
                <a:gd name="T3" fmla="*/ 0 h 160"/>
                <a:gd name="T4" fmla="*/ 144 w 144"/>
                <a:gd name="T5" fmla="*/ 160 h 160"/>
                <a:gd name="T6" fmla="*/ 0 60000 65536"/>
                <a:gd name="T7" fmla="*/ 0 60000 65536"/>
                <a:gd name="T8" fmla="*/ 0 60000 65536"/>
                <a:gd name="T9" fmla="*/ 0 w 144"/>
                <a:gd name="T10" fmla="*/ 0 h 160"/>
                <a:gd name="T11" fmla="*/ 144 w 144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60">
                  <a:moveTo>
                    <a:pt x="0" y="0"/>
                  </a:moveTo>
                  <a:lnTo>
                    <a:pt x="144" y="0"/>
                  </a:lnTo>
                  <a:lnTo>
                    <a:pt x="144" y="16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473" name="Freeform 36"/>
          <p:cNvSpPr>
            <a:spLocks/>
          </p:cNvSpPr>
          <p:nvPr/>
        </p:nvSpPr>
        <p:spPr bwMode="auto">
          <a:xfrm>
            <a:off x="3962400" y="2095500"/>
            <a:ext cx="4267200" cy="4216400"/>
          </a:xfrm>
          <a:custGeom>
            <a:avLst/>
            <a:gdLst>
              <a:gd name="T0" fmla="*/ 0 w 2688"/>
              <a:gd name="T1" fmla="*/ 2128 h 2656"/>
              <a:gd name="T2" fmla="*/ 736 w 2688"/>
              <a:gd name="T3" fmla="*/ 2656 h 2656"/>
              <a:gd name="T4" fmla="*/ 2016 w 2688"/>
              <a:gd name="T5" fmla="*/ 2640 h 2656"/>
              <a:gd name="T6" fmla="*/ 2688 w 2688"/>
              <a:gd name="T7" fmla="*/ 2192 h 2656"/>
              <a:gd name="T8" fmla="*/ 1392 w 2688"/>
              <a:gd name="T9" fmla="*/ 0 h 2656"/>
              <a:gd name="T10" fmla="*/ 0 w 2688"/>
              <a:gd name="T11" fmla="*/ 2128 h 26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88"/>
              <a:gd name="T19" fmla="*/ 0 h 2656"/>
              <a:gd name="T20" fmla="*/ 2688 w 2688"/>
              <a:gd name="T21" fmla="*/ 2656 h 265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88" h="2656">
                <a:moveTo>
                  <a:pt x="0" y="2128"/>
                </a:moveTo>
                <a:lnTo>
                  <a:pt x="736" y="2656"/>
                </a:lnTo>
                <a:lnTo>
                  <a:pt x="2016" y="2640"/>
                </a:lnTo>
                <a:lnTo>
                  <a:pt x="2688" y="2192"/>
                </a:lnTo>
                <a:lnTo>
                  <a:pt x="1392" y="0"/>
                </a:lnTo>
                <a:lnTo>
                  <a:pt x="0" y="2128"/>
                </a:lnTo>
                <a:close/>
              </a:path>
            </a:pathLst>
          </a:custGeom>
          <a:solidFill>
            <a:srgbClr val="00CC99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74" name="Text Box 37"/>
          <p:cNvSpPr txBox="1">
            <a:spLocks noChangeArrowheads="1"/>
          </p:cNvSpPr>
          <p:nvPr/>
        </p:nvSpPr>
        <p:spPr bwMode="auto">
          <a:xfrm>
            <a:off x="6019800" y="1676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Р</a:t>
            </a:r>
          </a:p>
        </p:txBody>
      </p:sp>
      <p:sp>
        <p:nvSpPr>
          <p:cNvPr id="19475" name="Oval 38"/>
          <p:cNvSpPr>
            <a:spLocks noChangeArrowheads="1"/>
          </p:cNvSpPr>
          <p:nvPr/>
        </p:nvSpPr>
        <p:spPr bwMode="auto">
          <a:xfrm>
            <a:off x="6096000" y="2057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611188" y="476250"/>
            <a:ext cx="7489825" cy="83026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  <a:t>Определение апофемы правильной пирамиды.</a:t>
            </a:r>
          </a:p>
        </p:txBody>
      </p: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250825" y="1628775"/>
            <a:ext cx="374491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Высота боковой грани правильной пирамиды, проведённая из её вершины, называется 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апофемой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179388" y="3284538"/>
            <a:ext cx="417671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Обозначение апофемы: </a:t>
            </a:r>
            <a:r>
              <a:rPr lang="en-US" sz="2000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i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Обозначение высоты пирамиды: </a:t>
            </a:r>
            <a:r>
              <a:rPr lang="en-US" sz="2000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0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4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345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4568" grpId="0" animBg="1"/>
      <p:bldP spid="534568" grpId="1" animBg="1"/>
      <p:bldP spid="32" grpId="0" animBg="1"/>
      <p:bldP spid="33" grpId="0"/>
      <p:bldP spid="3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CCCCCC"/>
              </a:clrFrom>
              <a:clrTo>
                <a:srgbClr val="CCCCC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188" y="2420938"/>
            <a:ext cx="3225800" cy="37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539750" y="188913"/>
            <a:ext cx="7489825" cy="83026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  <a:t>Площадь боковой поверхности правильной пирамиды.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395288" y="1341438"/>
            <a:ext cx="72723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Площадь боковой поверхности правильной пирамиды равна половине произведения периметра основания на апофему.</a:t>
            </a:r>
          </a:p>
        </p:txBody>
      </p:sp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4211638" y="3417888"/>
          <a:ext cx="2597150" cy="1019175"/>
        </p:xfrm>
        <a:graphic>
          <a:graphicData uri="http://schemas.openxmlformats.org/presentationml/2006/ole">
            <p:oleObj spid="_x0000_s2050" name="Формула" r:id="rId4" imgW="100296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250"/>
                            </p:stCondLst>
                            <p:childTnLst>
                              <p:par>
                                <p:cTn id="1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animBg="1"/>
      <p:bldP spid="1229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9" name="Group 2"/>
          <p:cNvGrpSpPr>
            <a:grpSpLocks/>
          </p:cNvGrpSpPr>
          <p:nvPr/>
        </p:nvGrpSpPr>
        <p:grpSpPr bwMode="auto">
          <a:xfrm>
            <a:off x="152400" y="3962400"/>
            <a:ext cx="6096000" cy="1905000"/>
            <a:chOff x="96" y="2400"/>
            <a:chExt cx="3840" cy="1200"/>
          </a:xfrm>
        </p:grpSpPr>
        <p:grpSp>
          <p:nvGrpSpPr>
            <p:cNvPr id="3118" name="Group 3"/>
            <p:cNvGrpSpPr>
              <a:grpSpLocks/>
            </p:cNvGrpSpPr>
            <p:nvPr/>
          </p:nvGrpSpPr>
          <p:grpSpPr bwMode="auto">
            <a:xfrm>
              <a:off x="96" y="2400"/>
              <a:ext cx="3840" cy="1200"/>
              <a:chOff x="336" y="2024"/>
              <a:chExt cx="4280" cy="1152"/>
            </a:xfrm>
          </p:grpSpPr>
          <p:sp>
            <p:nvSpPr>
              <p:cNvPr id="3119" name="Freeform 4"/>
              <p:cNvSpPr>
                <a:spLocks/>
              </p:cNvSpPr>
              <p:nvPr/>
            </p:nvSpPr>
            <p:spPr bwMode="auto">
              <a:xfrm>
                <a:off x="336" y="2040"/>
                <a:ext cx="4280" cy="1136"/>
              </a:xfrm>
              <a:custGeom>
                <a:avLst/>
                <a:gdLst>
                  <a:gd name="T0" fmla="*/ 0 w 4280"/>
                  <a:gd name="T1" fmla="*/ 1088 h 1136"/>
                  <a:gd name="T2" fmla="*/ 904 w 4280"/>
                  <a:gd name="T3" fmla="*/ 80 h 1136"/>
                  <a:gd name="T4" fmla="*/ 4280 w 4280"/>
                  <a:gd name="T5" fmla="*/ 0 h 1136"/>
                  <a:gd name="T6" fmla="*/ 3432 w 4280"/>
                  <a:gd name="T7" fmla="*/ 1088 h 1136"/>
                  <a:gd name="T8" fmla="*/ 6 w 4280"/>
                  <a:gd name="T9" fmla="*/ 1091 h 1136"/>
                  <a:gd name="T10" fmla="*/ 6 w 4280"/>
                  <a:gd name="T11" fmla="*/ 1123 h 1136"/>
                  <a:gd name="T12" fmla="*/ 3448 w 4280"/>
                  <a:gd name="T13" fmla="*/ 1120 h 1136"/>
                  <a:gd name="T14" fmla="*/ 3448 w 4280"/>
                  <a:gd name="T15" fmla="*/ 1136 h 1136"/>
                  <a:gd name="T16" fmla="*/ 3464 w 4280"/>
                  <a:gd name="T17" fmla="*/ 1104 h 1136"/>
                  <a:gd name="T18" fmla="*/ 3448 w 4280"/>
                  <a:gd name="T19" fmla="*/ 1104 h 1136"/>
                  <a:gd name="T20" fmla="*/ 4264 w 4280"/>
                  <a:gd name="T21" fmla="*/ 48 h 1136"/>
                  <a:gd name="T22" fmla="*/ 4264 w 4280"/>
                  <a:gd name="T23" fmla="*/ 48 h 1136"/>
                  <a:gd name="T24" fmla="*/ 3448 w 4280"/>
                  <a:gd name="T25" fmla="*/ 1088 h 1136"/>
                  <a:gd name="T26" fmla="*/ 6 w 4280"/>
                  <a:gd name="T27" fmla="*/ 1091 h 11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280"/>
                  <a:gd name="T43" fmla="*/ 0 h 1136"/>
                  <a:gd name="T44" fmla="*/ 4280 w 4280"/>
                  <a:gd name="T45" fmla="*/ 1136 h 11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280" h="1136">
                    <a:moveTo>
                      <a:pt x="0" y="1088"/>
                    </a:moveTo>
                    <a:lnTo>
                      <a:pt x="904" y="80"/>
                    </a:lnTo>
                    <a:lnTo>
                      <a:pt x="4280" y="0"/>
                    </a:lnTo>
                    <a:lnTo>
                      <a:pt x="3432" y="1088"/>
                    </a:lnTo>
                    <a:lnTo>
                      <a:pt x="6" y="1091"/>
                    </a:lnTo>
                    <a:lnTo>
                      <a:pt x="6" y="1123"/>
                    </a:lnTo>
                    <a:lnTo>
                      <a:pt x="3448" y="1120"/>
                    </a:lnTo>
                    <a:lnTo>
                      <a:pt x="3448" y="1136"/>
                    </a:lnTo>
                    <a:lnTo>
                      <a:pt x="3464" y="1104"/>
                    </a:lnTo>
                    <a:lnTo>
                      <a:pt x="3448" y="1104"/>
                    </a:lnTo>
                    <a:lnTo>
                      <a:pt x="4264" y="48"/>
                    </a:lnTo>
                    <a:lnTo>
                      <a:pt x="3448" y="1088"/>
                    </a:lnTo>
                    <a:lnTo>
                      <a:pt x="6" y="1091"/>
                    </a:lnTo>
                  </a:path>
                </a:pathLst>
              </a:custGeom>
              <a:solidFill>
                <a:srgbClr val="FF66CC">
                  <a:alpha val="41176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20" name="Freeform 5"/>
              <p:cNvSpPr>
                <a:spLocks/>
              </p:cNvSpPr>
              <p:nvPr/>
            </p:nvSpPr>
            <p:spPr bwMode="auto">
              <a:xfrm>
                <a:off x="3768" y="2024"/>
                <a:ext cx="848" cy="1138"/>
              </a:xfrm>
              <a:custGeom>
                <a:avLst/>
                <a:gdLst>
                  <a:gd name="T0" fmla="*/ 848 w 848"/>
                  <a:gd name="T1" fmla="*/ 0 h 1138"/>
                  <a:gd name="T2" fmla="*/ 848 w 848"/>
                  <a:gd name="T3" fmla="*/ 64 h 1138"/>
                  <a:gd name="T4" fmla="*/ 12 w 848"/>
                  <a:gd name="T5" fmla="*/ 1138 h 1138"/>
                  <a:gd name="T6" fmla="*/ 0 w 848"/>
                  <a:gd name="T7" fmla="*/ 1090 h 1138"/>
                  <a:gd name="T8" fmla="*/ 848 w 848"/>
                  <a:gd name="T9" fmla="*/ 0 h 11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8"/>
                  <a:gd name="T16" fmla="*/ 0 h 1138"/>
                  <a:gd name="T17" fmla="*/ 848 w 848"/>
                  <a:gd name="T18" fmla="*/ 1138 h 11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8" h="1138">
                    <a:moveTo>
                      <a:pt x="848" y="0"/>
                    </a:moveTo>
                    <a:lnTo>
                      <a:pt x="848" y="64"/>
                    </a:lnTo>
                    <a:lnTo>
                      <a:pt x="12" y="1138"/>
                    </a:lnTo>
                    <a:lnTo>
                      <a:pt x="0" y="1090"/>
                    </a:lnTo>
                    <a:lnTo>
                      <a:pt x="848" y="0"/>
                    </a:lnTo>
                    <a:close/>
                  </a:path>
                </a:pathLst>
              </a:custGeom>
              <a:solidFill>
                <a:srgbClr val="FF66CC">
                  <a:alpha val="41176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21" name="Freeform 6"/>
              <p:cNvSpPr>
                <a:spLocks/>
              </p:cNvSpPr>
              <p:nvPr/>
            </p:nvSpPr>
            <p:spPr bwMode="auto">
              <a:xfrm>
                <a:off x="336" y="3109"/>
                <a:ext cx="3444" cy="59"/>
              </a:xfrm>
              <a:custGeom>
                <a:avLst/>
                <a:gdLst>
                  <a:gd name="T0" fmla="*/ 6 w 3444"/>
                  <a:gd name="T1" fmla="*/ 22 h 59"/>
                  <a:gd name="T2" fmla="*/ 3432 w 3444"/>
                  <a:gd name="T3" fmla="*/ 5 h 59"/>
                  <a:gd name="T4" fmla="*/ 3444 w 3444"/>
                  <a:gd name="T5" fmla="*/ 53 h 59"/>
                  <a:gd name="T6" fmla="*/ 0 w 3444"/>
                  <a:gd name="T7" fmla="*/ 59 h 59"/>
                  <a:gd name="T8" fmla="*/ 6 w 3444"/>
                  <a:gd name="T9" fmla="*/ 22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44"/>
                  <a:gd name="T16" fmla="*/ 0 h 59"/>
                  <a:gd name="T17" fmla="*/ 3444 w 3444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44" h="59">
                    <a:moveTo>
                      <a:pt x="6" y="22"/>
                    </a:moveTo>
                    <a:cubicBezTo>
                      <a:pt x="2207" y="27"/>
                      <a:pt x="2859" y="0"/>
                      <a:pt x="3432" y="5"/>
                    </a:cubicBezTo>
                    <a:lnTo>
                      <a:pt x="3444" y="53"/>
                    </a:lnTo>
                    <a:lnTo>
                      <a:pt x="0" y="59"/>
                    </a:lnTo>
                    <a:lnTo>
                      <a:pt x="6" y="22"/>
                    </a:lnTo>
                    <a:close/>
                  </a:path>
                </a:pathLst>
              </a:custGeom>
              <a:solidFill>
                <a:srgbClr val="FF66CC">
                  <a:alpha val="41176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3076" name="Object 4"/>
            <p:cNvGraphicFramePr>
              <a:graphicFrameLocks noChangeAspect="1"/>
            </p:cNvGraphicFramePr>
            <p:nvPr/>
          </p:nvGraphicFramePr>
          <p:xfrm>
            <a:off x="3408" y="2448"/>
            <a:ext cx="264" cy="352"/>
          </p:xfrm>
          <a:graphic>
            <a:graphicData uri="http://schemas.openxmlformats.org/presentationml/2006/ole">
              <p:oleObj spid="_x0000_s3076" name="Формула" r:id="rId3" imgW="152280" imgH="203040" progId="Equation.3">
                <p:embed/>
              </p:oleObj>
            </a:graphicData>
          </a:graphic>
        </p:graphicFrame>
      </p:grpSp>
      <p:sp>
        <p:nvSpPr>
          <p:cNvPr id="3080" name="Freeform 8"/>
          <p:cNvSpPr>
            <a:spLocks/>
          </p:cNvSpPr>
          <p:nvPr/>
        </p:nvSpPr>
        <p:spPr bwMode="auto">
          <a:xfrm>
            <a:off x="1447800" y="4114800"/>
            <a:ext cx="3308350" cy="1447800"/>
          </a:xfrm>
          <a:custGeom>
            <a:avLst/>
            <a:gdLst>
              <a:gd name="T0" fmla="*/ 0 w 2084"/>
              <a:gd name="T1" fmla="*/ 524 h 912"/>
              <a:gd name="T2" fmla="*/ 664 w 2084"/>
              <a:gd name="T3" fmla="*/ 32 h 912"/>
              <a:gd name="T4" fmla="*/ 1392 w 2084"/>
              <a:gd name="T5" fmla="*/ 0 h 912"/>
              <a:gd name="T6" fmla="*/ 2084 w 2084"/>
              <a:gd name="T7" fmla="*/ 488 h 912"/>
              <a:gd name="T8" fmla="*/ 960 w 2084"/>
              <a:gd name="T9" fmla="*/ 912 h 912"/>
              <a:gd name="T10" fmla="*/ 0 w 2084"/>
              <a:gd name="T11" fmla="*/ 528 h 9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84"/>
              <a:gd name="T19" fmla="*/ 0 h 912"/>
              <a:gd name="T20" fmla="*/ 2084 w 2084"/>
              <a:gd name="T21" fmla="*/ 912 h 9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84" h="912">
                <a:moveTo>
                  <a:pt x="0" y="524"/>
                </a:moveTo>
                <a:lnTo>
                  <a:pt x="664" y="32"/>
                </a:lnTo>
                <a:lnTo>
                  <a:pt x="1392" y="0"/>
                </a:lnTo>
                <a:lnTo>
                  <a:pt x="2084" y="488"/>
                </a:lnTo>
                <a:lnTo>
                  <a:pt x="960" y="912"/>
                </a:lnTo>
                <a:lnTo>
                  <a:pt x="0" y="528"/>
                </a:lnTo>
              </a:path>
            </a:pathLst>
          </a:custGeom>
          <a:solidFill>
            <a:srgbClr val="33CCFF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1" name="Freeform 9"/>
          <p:cNvSpPr>
            <a:spLocks/>
          </p:cNvSpPr>
          <p:nvPr/>
        </p:nvSpPr>
        <p:spPr bwMode="auto">
          <a:xfrm>
            <a:off x="1447800" y="2794000"/>
            <a:ext cx="1384300" cy="2159000"/>
          </a:xfrm>
          <a:custGeom>
            <a:avLst/>
            <a:gdLst>
              <a:gd name="T0" fmla="*/ 872 w 872"/>
              <a:gd name="T1" fmla="*/ 0 h 1360"/>
              <a:gd name="T2" fmla="*/ 0 w 872"/>
              <a:gd name="T3" fmla="*/ 1360 h 1360"/>
              <a:gd name="T4" fmla="*/ 0 60000 65536"/>
              <a:gd name="T5" fmla="*/ 0 60000 65536"/>
              <a:gd name="T6" fmla="*/ 0 w 872"/>
              <a:gd name="T7" fmla="*/ 0 h 1360"/>
              <a:gd name="T8" fmla="*/ 872 w 872"/>
              <a:gd name="T9" fmla="*/ 1360 h 13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72" h="1360">
                <a:moveTo>
                  <a:pt x="872" y="0"/>
                </a:moveTo>
                <a:lnTo>
                  <a:pt x="0" y="136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2" name="Freeform 10"/>
          <p:cNvSpPr>
            <a:spLocks/>
          </p:cNvSpPr>
          <p:nvPr/>
        </p:nvSpPr>
        <p:spPr bwMode="auto">
          <a:xfrm>
            <a:off x="4051300" y="2819400"/>
            <a:ext cx="704850" cy="2076450"/>
          </a:xfrm>
          <a:custGeom>
            <a:avLst/>
            <a:gdLst>
              <a:gd name="T0" fmla="*/ 0 w 444"/>
              <a:gd name="T1" fmla="*/ 0 h 1308"/>
              <a:gd name="T2" fmla="*/ 444 w 444"/>
              <a:gd name="T3" fmla="*/ 1308 h 1308"/>
              <a:gd name="T4" fmla="*/ 0 60000 65536"/>
              <a:gd name="T5" fmla="*/ 0 60000 65536"/>
              <a:gd name="T6" fmla="*/ 0 w 444"/>
              <a:gd name="T7" fmla="*/ 0 h 1308"/>
              <a:gd name="T8" fmla="*/ 444 w 444"/>
              <a:gd name="T9" fmla="*/ 1308 h 130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44" h="1308">
                <a:moveTo>
                  <a:pt x="0" y="0"/>
                </a:moveTo>
                <a:lnTo>
                  <a:pt x="444" y="130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3" name="Freeform 11"/>
          <p:cNvSpPr>
            <a:spLocks/>
          </p:cNvSpPr>
          <p:nvPr/>
        </p:nvSpPr>
        <p:spPr bwMode="auto">
          <a:xfrm>
            <a:off x="3644900" y="2489200"/>
            <a:ext cx="14288" cy="1625600"/>
          </a:xfrm>
          <a:custGeom>
            <a:avLst/>
            <a:gdLst>
              <a:gd name="T0" fmla="*/ 0 w 9"/>
              <a:gd name="T1" fmla="*/ 0 h 1024"/>
              <a:gd name="T2" fmla="*/ 9 w 9"/>
              <a:gd name="T3" fmla="*/ 1024 h 1024"/>
              <a:gd name="T4" fmla="*/ 0 60000 65536"/>
              <a:gd name="T5" fmla="*/ 0 60000 65536"/>
              <a:gd name="T6" fmla="*/ 0 w 9"/>
              <a:gd name="T7" fmla="*/ 0 h 1024"/>
              <a:gd name="T8" fmla="*/ 9 w 9"/>
              <a:gd name="T9" fmla="*/ 1024 h 102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" h="1024">
                <a:moveTo>
                  <a:pt x="0" y="0"/>
                </a:moveTo>
                <a:lnTo>
                  <a:pt x="9" y="1024"/>
                </a:ln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4" name="Freeform 12"/>
          <p:cNvSpPr>
            <a:spLocks/>
          </p:cNvSpPr>
          <p:nvPr/>
        </p:nvSpPr>
        <p:spPr bwMode="auto">
          <a:xfrm>
            <a:off x="2451100" y="2590800"/>
            <a:ext cx="711200" cy="1574800"/>
          </a:xfrm>
          <a:custGeom>
            <a:avLst/>
            <a:gdLst>
              <a:gd name="T0" fmla="*/ 448 w 448"/>
              <a:gd name="T1" fmla="*/ 0 h 992"/>
              <a:gd name="T2" fmla="*/ 0 w 448"/>
              <a:gd name="T3" fmla="*/ 992 h 992"/>
              <a:gd name="T4" fmla="*/ 0 60000 65536"/>
              <a:gd name="T5" fmla="*/ 0 60000 65536"/>
              <a:gd name="T6" fmla="*/ 0 w 448"/>
              <a:gd name="T7" fmla="*/ 0 h 992"/>
              <a:gd name="T8" fmla="*/ 448 w 448"/>
              <a:gd name="T9" fmla="*/ 992 h 9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48" h="992">
                <a:moveTo>
                  <a:pt x="448" y="0"/>
                </a:moveTo>
                <a:lnTo>
                  <a:pt x="0" y="992"/>
                </a:ln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5" name="Freeform 13"/>
          <p:cNvSpPr>
            <a:spLocks/>
          </p:cNvSpPr>
          <p:nvPr/>
        </p:nvSpPr>
        <p:spPr bwMode="auto">
          <a:xfrm>
            <a:off x="1447800" y="4114800"/>
            <a:ext cx="3314700" cy="838200"/>
          </a:xfrm>
          <a:custGeom>
            <a:avLst/>
            <a:gdLst>
              <a:gd name="T0" fmla="*/ 0 w 2088"/>
              <a:gd name="T1" fmla="*/ 528 h 528"/>
              <a:gd name="T2" fmla="*/ 648 w 2088"/>
              <a:gd name="T3" fmla="*/ 32 h 528"/>
              <a:gd name="T4" fmla="*/ 1392 w 2088"/>
              <a:gd name="T5" fmla="*/ 0 h 528"/>
              <a:gd name="T6" fmla="*/ 2088 w 2088"/>
              <a:gd name="T7" fmla="*/ 496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2088"/>
              <a:gd name="T13" fmla="*/ 0 h 528"/>
              <a:gd name="T14" fmla="*/ 2088 w 2088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88" h="528">
                <a:moveTo>
                  <a:pt x="0" y="528"/>
                </a:moveTo>
                <a:lnTo>
                  <a:pt x="648" y="32"/>
                </a:lnTo>
                <a:lnTo>
                  <a:pt x="1392" y="0"/>
                </a:lnTo>
                <a:lnTo>
                  <a:pt x="2088" y="496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6" name="Freeform 14"/>
          <p:cNvSpPr>
            <a:spLocks/>
          </p:cNvSpPr>
          <p:nvPr/>
        </p:nvSpPr>
        <p:spPr bwMode="auto">
          <a:xfrm>
            <a:off x="2971800" y="2971800"/>
            <a:ext cx="419100" cy="2590800"/>
          </a:xfrm>
          <a:custGeom>
            <a:avLst/>
            <a:gdLst>
              <a:gd name="T0" fmla="*/ 264 w 264"/>
              <a:gd name="T1" fmla="*/ 0 h 1632"/>
              <a:gd name="T2" fmla="*/ 0 w 264"/>
              <a:gd name="T3" fmla="*/ 1632 h 1632"/>
              <a:gd name="T4" fmla="*/ 0 60000 65536"/>
              <a:gd name="T5" fmla="*/ 0 60000 65536"/>
              <a:gd name="T6" fmla="*/ 0 w 264"/>
              <a:gd name="T7" fmla="*/ 0 h 1632"/>
              <a:gd name="T8" fmla="*/ 264 w 264"/>
              <a:gd name="T9" fmla="*/ 1632 h 16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64" h="1632">
                <a:moveTo>
                  <a:pt x="264" y="0"/>
                </a:moveTo>
                <a:lnTo>
                  <a:pt x="0" y="16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7" name="Freeform 15"/>
          <p:cNvSpPr>
            <a:spLocks/>
          </p:cNvSpPr>
          <p:nvPr/>
        </p:nvSpPr>
        <p:spPr bwMode="auto">
          <a:xfrm>
            <a:off x="1447800" y="4895850"/>
            <a:ext cx="3302000" cy="666750"/>
          </a:xfrm>
          <a:custGeom>
            <a:avLst/>
            <a:gdLst>
              <a:gd name="T0" fmla="*/ 0 w 2080"/>
              <a:gd name="T1" fmla="*/ 36 h 420"/>
              <a:gd name="T2" fmla="*/ 960 w 2080"/>
              <a:gd name="T3" fmla="*/ 420 h 420"/>
              <a:gd name="T4" fmla="*/ 2080 w 2080"/>
              <a:gd name="T5" fmla="*/ 0 h 420"/>
              <a:gd name="T6" fmla="*/ 0 60000 65536"/>
              <a:gd name="T7" fmla="*/ 0 60000 65536"/>
              <a:gd name="T8" fmla="*/ 0 60000 65536"/>
              <a:gd name="T9" fmla="*/ 0 w 2080"/>
              <a:gd name="T10" fmla="*/ 0 h 420"/>
              <a:gd name="T11" fmla="*/ 2080 w 2080"/>
              <a:gd name="T12" fmla="*/ 420 h 4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80" h="420">
                <a:moveTo>
                  <a:pt x="0" y="36"/>
                </a:moveTo>
                <a:lnTo>
                  <a:pt x="960" y="420"/>
                </a:lnTo>
                <a:lnTo>
                  <a:pt x="208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990600" y="4724400"/>
            <a:ext cx="500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А</a:t>
            </a:r>
            <a:r>
              <a:rPr lang="ru-RU" sz="2400" baseline="-25000"/>
              <a:t>1</a:t>
            </a:r>
            <a:endParaRPr lang="ru-RU" sz="2400"/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2547938" y="5410200"/>
            <a:ext cx="500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А</a:t>
            </a:r>
            <a:r>
              <a:rPr lang="ru-RU" sz="2400" baseline="-25000"/>
              <a:t>2</a:t>
            </a:r>
            <a:endParaRPr lang="ru-RU" sz="2400"/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2057400" y="3733800"/>
            <a:ext cx="511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А</a:t>
            </a:r>
            <a:r>
              <a:rPr lang="en-US" sz="2400" b="1" baseline="-25000"/>
              <a:t>n</a:t>
            </a:r>
            <a:endParaRPr lang="ru-RU" sz="2400" b="1"/>
          </a:p>
        </p:txBody>
      </p:sp>
      <p:sp>
        <p:nvSpPr>
          <p:cNvPr id="3091" name="Text Box 20"/>
          <p:cNvSpPr txBox="1">
            <a:spLocks noChangeArrowheads="1"/>
          </p:cNvSpPr>
          <p:nvPr/>
        </p:nvSpPr>
        <p:spPr bwMode="auto">
          <a:xfrm>
            <a:off x="4572000" y="4800600"/>
            <a:ext cx="500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А</a:t>
            </a:r>
            <a:r>
              <a:rPr lang="en-US" sz="2400" baseline="-25000"/>
              <a:t>3</a:t>
            </a:r>
            <a:endParaRPr lang="ru-RU" sz="240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074" name="Формула" r:id="rId4" imgW="114120" imgH="215640" progId="Equation.3">
              <p:embed/>
            </p:oleObj>
          </a:graphicData>
        </a:graphic>
      </p:graphicFrame>
      <p:grpSp>
        <p:nvGrpSpPr>
          <p:cNvPr id="4" name="Group 52"/>
          <p:cNvGrpSpPr>
            <a:grpSpLocks/>
          </p:cNvGrpSpPr>
          <p:nvPr/>
        </p:nvGrpSpPr>
        <p:grpSpPr bwMode="auto">
          <a:xfrm>
            <a:off x="3200400" y="2514600"/>
            <a:ext cx="557213" cy="2514600"/>
            <a:chOff x="2016" y="1584"/>
            <a:chExt cx="351" cy="1584"/>
          </a:xfrm>
        </p:grpSpPr>
        <p:sp>
          <p:nvSpPr>
            <p:cNvPr id="3112" name="Text Box 19"/>
            <p:cNvSpPr txBox="1">
              <a:spLocks noChangeArrowheads="1"/>
            </p:cNvSpPr>
            <p:nvPr/>
          </p:nvSpPr>
          <p:spPr bwMode="auto">
            <a:xfrm>
              <a:off x="2016" y="1584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/>
                <a:t>Р</a:t>
              </a:r>
            </a:p>
          </p:txBody>
        </p:sp>
        <p:grpSp>
          <p:nvGrpSpPr>
            <p:cNvPr id="3113" name="Group 45"/>
            <p:cNvGrpSpPr>
              <a:grpSpLocks/>
            </p:cNvGrpSpPr>
            <p:nvPr/>
          </p:nvGrpSpPr>
          <p:grpSpPr bwMode="auto">
            <a:xfrm>
              <a:off x="2112" y="1727"/>
              <a:ext cx="255" cy="1441"/>
              <a:chOff x="2160" y="1727"/>
              <a:chExt cx="255" cy="1441"/>
            </a:xfrm>
          </p:grpSpPr>
          <p:sp>
            <p:nvSpPr>
              <p:cNvPr id="3114" name="Freeform 28"/>
              <p:cNvSpPr>
                <a:spLocks/>
              </p:cNvSpPr>
              <p:nvPr/>
            </p:nvSpPr>
            <p:spPr bwMode="auto">
              <a:xfrm>
                <a:off x="2232" y="1760"/>
                <a:ext cx="48" cy="1104"/>
              </a:xfrm>
              <a:custGeom>
                <a:avLst/>
                <a:gdLst>
                  <a:gd name="T0" fmla="*/ 48 w 48"/>
                  <a:gd name="T1" fmla="*/ 0 h 1104"/>
                  <a:gd name="T2" fmla="*/ 0 w 48"/>
                  <a:gd name="T3" fmla="*/ 1104 h 1104"/>
                  <a:gd name="T4" fmla="*/ 0 60000 65536"/>
                  <a:gd name="T5" fmla="*/ 0 60000 65536"/>
                  <a:gd name="T6" fmla="*/ 0 w 48"/>
                  <a:gd name="T7" fmla="*/ 0 h 1104"/>
                  <a:gd name="T8" fmla="*/ 48 w 48"/>
                  <a:gd name="T9" fmla="*/ 1104 h 110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8" h="1104">
                    <a:moveTo>
                      <a:pt x="48" y="0"/>
                    </a:moveTo>
                    <a:lnTo>
                      <a:pt x="0" y="1104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15" name="Oval 29"/>
              <p:cNvSpPr>
                <a:spLocks noChangeArrowheads="1"/>
              </p:cNvSpPr>
              <p:nvPr/>
            </p:nvSpPr>
            <p:spPr bwMode="auto">
              <a:xfrm>
                <a:off x="2256" y="1727"/>
                <a:ext cx="48" cy="4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6" name="Oval 30"/>
              <p:cNvSpPr>
                <a:spLocks noChangeArrowheads="1"/>
              </p:cNvSpPr>
              <p:nvPr/>
            </p:nvSpPr>
            <p:spPr bwMode="auto">
              <a:xfrm>
                <a:off x="2208" y="2879"/>
                <a:ext cx="48" cy="4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7" name="Text Box 31"/>
              <p:cNvSpPr txBox="1">
                <a:spLocks noChangeArrowheads="1"/>
              </p:cNvSpPr>
              <p:nvPr/>
            </p:nvSpPr>
            <p:spPr bwMode="auto">
              <a:xfrm>
                <a:off x="2160" y="2880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2400"/>
                  <a:t>Н</a:t>
                </a:r>
              </a:p>
            </p:txBody>
          </p:sp>
        </p:grpSp>
      </p:grpSp>
      <p:grpSp>
        <p:nvGrpSpPr>
          <p:cNvPr id="3093" name="Group 44"/>
          <p:cNvGrpSpPr>
            <a:grpSpLocks/>
          </p:cNvGrpSpPr>
          <p:nvPr/>
        </p:nvGrpSpPr>
        <p:grpSpPr bwMode="auto">
          <a:xfrm>
            <a:off x="2819400" y="2514600"/>
            <a:ext cx="1219200" cy="457200"/>
            <a:chOff x="1776" y="1584"/>
            <a:chExt cx="768" cy="288"/>
          </a:xfrm>
        </p:grpSpPr>
        <p:sp>
          <p:nvSpPr>
            <p:cNvPr id="3110" name="Freeform 42"/>
            <p:cNvSpPr>
              <a:spLocks/>
            </p:cNvSpPr>
            <p:nvPr/>
          </p:nvSpPr>
          <p:spPr bwMode="auto">
            <a:xfrm>
              <a:off x="1776" y="1776"/>
              <a:ext cx="768" cy="96"/>
            </a:xfrm>
            <a:custGeom>
              <a:avLst/>
              <a:gdLst>
                <a:gd name="T0" fmla="*/ 0 w 768"/>
                <a:gd name="T1" fmla="*/ 0 h 96"/>
                <a:gd name="T2" fmla="*/ 384 w 768"/>
                <a:gd name="T3" fmla="*/ 96 h 96"/>
                <a:gd name="T4" fmla="*/ 768 w 768"/>
                <a:gd name="T5" fmla="*/ 0 h 96"/>
                <a:gd name="T6" fmla="*/ 0 60000 65536"/>
                <a:gd name="T7" fmla="*/ 0 60000 65536"/>
                <a:gd name="T8" fmla="*/ 0 60000 65536"/>
                <a:gd name="T9" fmla="*/ 0 w 768"/>
                <a:gd name="T10" fmla="*/ 0 h 96"/>
                <a:gd name="T11" fmla="*/ 768 w 768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96">
                  <a:moveTo>
                    <a:pt x="0" y="0"/>
                  </a:moveTo>
                  <a:lnTo>
                    <a:pt x="384" y="96"/>
                  </a:lnTo>
                  <a:lnTo>
                    <a:pt x="768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1" name="Freeform 43"/>
            <p:cNvSpPr>
              <a:spLocks/>
            </p:cNvSpPr>
            <p:nvPr/>
          </p:nvSpPr>
          <p:spPr bwMode="auto">
            <a:xfrm>
              <a:off x="1776" y="1584"/>
              <a:ext cx="768" cy="192"/>
            </a:xfrm>
            <a:custGeom>
              <a:avLst/>
              <a:gdLst>
                <a:gd name="T0" fmla="*/ 768 w 768"/>
                <a:gd name="T1" fmla="*/ 192 h 192"/>
                <a:gd name="T2" fmla="*/ 528 w 768"/>
                <a:gd name="T3" fmla="*/ 0 h 192"/>
                <a:gd name="T4" fmla="*/ 240 w 768"/>
                <a:gd name="T5" fmla="*/ 0 h 192"/>
                <a:gd name="T6" fmla="*/ 0 w 768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8"/>
                <a:gd name="T13" fmla="*/ 0 h 192"/>
                <a:gd name="T14" fmla="*/ 768 w 768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8" h="192">
                  <a:moveTo>
                    <a:pt x="768" y="192"/>
                  </a:moveTo>
                  <a:lnTo>
                    <a:pt x="528" y="0"/>
                  </a:lnTo>
                  <a:lnTo>
                    <a:pt x="240" y="0"/>
                  </a:lnTo>
                  <a:lnTo>
                    <a:pt x="0" y="192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94" name="Freeform 51"/>
          <p:cNvSpPr>
            <a:spLocks/>
          </p:cNvSpPr>
          <p:nvPr/>
        </p:nvSpPr>
        <p:spPr bwMode="auto">
          <a:xfrm>
            <a:off x="1447800" y="2489200"/>
            <a:ext cx="3276600" cy="3073400"/>
          </a:xfrm>
          <a:custGeom>
            <a:avLst/>
            <a:gdLst>
              <a:gd name="T0" fmla="*/ 0 w 2064"/>
              <a:gd name="T1" fmla="*/ 1552 h 1936"/>
              <a:gd name="T2" fmla="*/ 960 w 2064"/>
              <a:gd name="T3" fmla="*/ 1936 h 1936"/>
              <a:gd name="T4" fmla="*/ 2064 w 2064"/>
              <a:gd name="T5" fmla="*/ 1504 h 1936"/>
              <a:gd name="T6" fmla="*/ 1632 w 2064"/>
              <a:gd name="T7" fmla="*/ 208 h 1936"/>
              <a:gd name="T8" fmla="*/ 1360 w 2064"/>
              <a:gd name="T9" fmla="*/ 0 h 1936"/>
              <a:gd name="T10" fmla="*/ 1104 w 2064"/>
              <a:gd name="T11" fmla="*/ 16 h 1936"/>
              <a:gd name="T12" fmla="*/ 864 w 2064"/>
              <a:gd name="T13" fmla="*/ 208 h 1936"/>
              <a:gd name="T14" fmla="*/ 0 w 2064"/>
              <a:gd name="T15" fmla="*/ 1552 h 19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64"/>
              <a:gd name="T25" fmla="*/ 0 h 1936"/>
              <a:gd name="T26" fmla="*/ 2064 w 2064"/>
              <a:gd name="T27" fmla="*/ 1936 h 19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64" h="1936">
                <a:moveTo>
                  <a:pt x="0" y="1552"/>
                </a:moveTo>
                <a:lnTo>
                  <a:pt x="960" y="1936"/>
                </a:lnTo>
                <a:lnTo>
                  <a:pt x="2064" y="1504"/>
                </a:lnTo>
                <a:lnTo>
                  <a:pt x="1632" y="208"/>
                </a:lnTo>
                <a:lnTo>
                  <a:pt x="1360" y="0"/>
                </a:lnTo>
                <a:lnTo>
                  <a:pt x="1104" y="16"/>
                </a:lnTo>
                <a:lnTo>
                  <a:pt x="864" y="208"/>
                </a:lnTo>
                <a:lnTo>
                  <a:pt x="0" y="1552"/>
                </a:lnTo>
                <a:close/>
              </a:path>
            </a:pathLst>
          </a:custGeom>
          <a:solidFill>
            <a:srgbClr val="0099FF">
              <a:alpha val="47058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7" name="Group 36"/>
          <p:cNvGrpSpPr>
            <a:grpSpLocks/>
          </p:cNvGrpSpPr>
          <p:nvPr/>
        </p:nvGrpSpPr>
        <p:grpSpPr bwMode="auto">
          <a:xfrm>
            <a:off x="-2743200" y="1752600"/>
            <a:ext cx="6096000" cy="1905000"/>
            <a:chOff x="96" y="2400"/>
            <a:chExt cx="3840" cy="1200"/>
          </a:xfrm>
        </p:grpSpPr>
        <p:grpSp>
          <p:nvGrpSpPr>
            <p:cNvPr id="3106" name="Group 37"/>
            <p:cNvGrpSpPr>
              <a:grpSpLocks/>
            </p:cNvGrpSpPr>
            <p:nvPr/>
          </p:nvGrpSpPr>
          <p:grpSpPr bwMode="auto">
            <a:xfrm>
              <a:off x="96" y="2400"/>
              <a:ext cx="3840" cy="1200"/>
              <a:chOff x="336" y="2024"/>
              <a:chExt cx="4280" cy="1152"/>
            </a:xfrm>
          </p:grpSpPr>
          <p:sp>
            <p:nvSpPr>
              <p:cNvPr id="3107" name="Freeform 38"/>
              <p:cNvSpPr>
                <a:spLocks/>
              </p:cNvSpPr>
              <p:nvPr/>
            </p:nvSpPr>
            <p:spPr bwMode="auto">
              <a:xfrm>
                <a:off x="336" y="2040"/>
                <a:ext cx="4280" cy="1136"/>
              </a:xfrm>
              <a:custGeom>
                <a:avLst/>
                <a:gdLst>
                  <a:gd name="T0" fmla="*/ 0 w 4280"/>
                  <a:gd name="T1" fmla="*/ 1088 h 1136"/>
                  <a:gd name="T2" fmla="*/ 904 w 4280"/>
                  <a:gd name="T3" fmla="*/ 80 h 1136"/>
                  <a:gd name="T4" fmla="*/ 4280 w 4280"/>
                  <a:gd name="T5" fmla="*/ 0 h 1136"/>
                  <a:gd name="T6" fmla="*/ 3432 w 4280"/>
                  <a:gd name="T7" fmla="*/ 1088 h 1136"/>
                  <a:gd name="T8" fmla="*/ 6 w 4280"/>
                  <a:gd name="T9" fmla="*/ 1091 h 1136"/>
                  <a:gd name="T10" fmla="*/ 6 w 4280"/>
                  <a:gd name="T11" fmla="*/ 1123 h 1136"/>
                  <a:gd name="T12" fmla="*/ 3448 w 4280"/>
                  <a:gd name="T13" fmla="*/ 1120 h 1136"/>
                  <a:gd name="T14" fmla="*/ 3448 w 4280"/>
                  <a:gd name="T15" fmla="*/ 1136 h 1136"/>
                  <a:gd name="T16" fmla="*/ 3464 w 4280"/>
                  <a:gd name="T17" fmla="*/ 1104 h 1136"/>
                  <a:gd name="T18" fmla="*/ 3448 w 4280"/>
                  <a:gd name="T19" fmla="*/ 1104 h 1136"/>
                  <a:gd name="T20" fmla="*/ 4264 w 4280"/>
                  <a:gd name="T21" fmla="*/ 48 h 1136"/>
                  <a:gd name="T22" fmla="*/ 4264 w 4280"/>
                  <a:gd name="T23" fmla="*/ 48 h 1136"/>
                  <a:gd name="T24" fmla="*/ 3448 w 4280"/>
                  <a:gd name="T25" fmla="*/ 1088 h 1136"/>
                  <a:gd name="T26" fmla="*/ 6 w 4280"/>
                  <a:gd name="T27" fmla="*/ 1091 h 11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280"/>
                  <a:gd name="T43" fmla="*/ 0 h 1136"/>
                  <a:gd name="T44" fmla="*/ 4280 w 4280"/>
                  <a:gd name="T45" fmla="*/ 1136 h 11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280" h="1136">
                    <a:moveTo>
                      <a:pt x="0" y="1088"/>
                    </a:moveTo>
                    <a:lnTo>
                      <a:pt x="904" y="80"/>
                    </a:lnTo>
                    <a:lnTo>
                      <a:pt x="4280" y="0"/>
                    </a:lnTo>
                    <a:lnTo>
                      <a:pt x="3432" y="1088"/>
                    </a:lnTo>
                    <a:lnTo>
                      <a:pt x="6" y="1091"/>
                    </a:lnTo>
                    <a:lnTo>
                      <a:pt x="6" y="1123"/>
                    </a:lnTo>
                    <a:lnTo>
                      <a:pt x="3448" y="1120"/>
                    </a:lnTo>
                    <a:lnTo>
                      <a:pt x="3448" y="1136"/>
                    </a:lnTo>
                    <a:lnTo>
                      <a:pt x="3464" y="1104"/>
                    </a:lnTo>
                    <a:lnTo>
                      <a:pt x="3448" y="1104"/>
                    </a:lnTo>
                    <a:lnTo>
                      <a:pt x="4264" y="48"/>
                    </a:lnTo>
                    <a:lnTo>
                      <a:pt x="3448" y="1088"/>
                    </a:lnTo>
                    <a:lnTo>
                      <a:pt x="6" y="1091"/>
                    </a:lnTo>
                  </a:path>
                </a:pathLst>
              </a:custGeom>
              <a:solidFill>
                <a:srgbClr val="FFFF00">
                  <a:alpha val="41176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8" name="Freeform 39"/>
              <p:cNvSpPr>
                <a:spLocks/>
              </p:cNvSpPr>
              <p:nvPr/>
            </p:nvSpPr>
            <p:spPr bwMode="auto">
              <a:xfrm>
                <a:off x="3768" y="2024"/>
                <a:ext cx="848" cy="1138"/>
              </a:xfrm>
              <a:custGeom>
                <a:avLst/>
                <a:gdLst>
                  <a:gd name="T0" fmla="*/ 848 w 848"/>
                  <a:gd name="T1" fmla="*/ 0 h 1138"/>
                  <a:gd name="T2" fmla="*/ 848 w 848"/>
                  <a:gd name="T3" fmla="*/ 64 h 1138"/>
                  <a:gd name="T4" fmla="*/ 12 w 848"/>
                  <a:gd name="T5" fmla="*/ 1138 h 1138"/>
                  <a:gd name="T6" fmla="*/ 0 w 848"/>
                  <a:gd name="T7" fmla="*/ 1090 h 1138"/>
                  <a:gd name="T8" fmla="*/ 848 w 848"/>
                  <a:gd name="T9" fmla="*/ 0 h 11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8"/>
                  <a:gd name="T16" fmla="*/ 0 h 1138"/>
                  <a:gd name="T17" fmla="*/ 848 w 848"/>
                  <a:gd name="T18" fmla="*/ 1138 h 11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8" h="1138">
                    <a:moveTo>
                      <a:pt x="848" y="0"/>
                    </a:moveTo>
                    <a:lnTo>
                      <a:pt x="848" y="64"/>
                    </a:lnTo>
                    <a:lnTo>
                      <a:pt x="12" y="1138"/>
                    </a:lnTo>
                    <a:lnTo>
                      <a:pt x="0" y="1090"/>
                    </a:lnTo>
                    <a:lnTo>
                      <a:pt x="848" y="0"/>
                    </a:lnTo>
                    <a:close/>
                  </a:path>
                </a:pathLst>
              </a:custGeom>
              <a:solidFill>
                <a:srgbClr val="FFFF00">
                  <a:alpha val="41176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09" name="Freeform 40"/>
              <p:cNvSpPr>
                <a:spLocks/>
              </p:cNvSpPr>
              <p:nvPr/>
            </p:nvSpPr>
            <p:spPr bwMode="auto">
              <a:xfrm>
                <a:off x="336" y="3109"/>
                <a:ext cx="3444" cy="59"/>
              </a:xfrm>
              <a:custGeom>
                <a:avLst/>
                <a:gdLst>
                  <a:gd name="T0" fmla="*/ 6 w 3444"/>
                  <a:gd name="T1" fmla="*/ 22 h 59"/>
                  <a:gd name="T2" fmla="*/ 3432 w 3444"/>
                  <a:gd name="T3" fmla="*/ 5 h 59"/>
                  <a:gd name="T4" fmla="*/ 3444 w 3444"/>
                  <a:gd name="T5" fmla="*/ 53 h 59"/>
                  <a:gd name="T6" fmla="*/ 0 w 3444"/>
                  <a:gd name="T7" fmla="*/ 59 h 59"/>
                  <a:gd name="T8" fmla="*/ 6 w 3444"/>
                  <a:gd name="T9" fmla="*/ 22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44"/>
                  <a:gd name="T16" fmla="*/ 0 h 59"/>
                  <a:gd name="T17" fmla="*/ 3444 w 3444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44" h="59">
                    <a:moveTo>
                      <a:pt x="6" y="22"/>
                    </a:moveTo>
                    <a:cubicBezTo>
                      <a:pt x="2207" y="27"/>
                      <a:pt x="2859" y="0"/>
                      <a:pt x="3432" y="5"/>
                    </a:cubicBezTo>
                    <a:lnTo>
                      <a:pt x="3444" y="53"/>
                    </a:lnTo>
                    <a:lnTo>
                      <a:pt x="0" y="59"/>
                    </a:lnTo>
                    <a:lnTo>
                      <a:pt x="6" y="22"/>
                    </a:lnTo>
                    <a:close/>
                  </a:path>
                </a:pathLst>
              </a:custGeom>
              <a:solidFill>
                <a:srgbClr val="FFFF00">
                  <a:alpha val="41176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3075" name="Object 3"/>
            <p:cNvGraphicFramePr>
              <a:graphicFrameLocks noChangeAspect="1"/>
            </p:cNvGraphicFramePr>
            <p:nvPr/>
          </p:nvGraphicFramePr>
          <p:xfrm>
            <a:off x="3408" y="2503"/>
            <a:ext cx="264" cy="242"/>
          </p:xfrm>
          <a:graphic>
            <a:graphicData uri="http://schemas.openxmlformats.org/presentationml/2006/ole">
              <p:oleObj spid="_x0000_s3075" name="Формула" r:id="rId5" imgW="152280" imgH="139680" progId="Equation.3">
                <p:embed/>
              </p:oleObj>
            </a:graphicData>
          </a:graphic>
        </p:graphicFrame>
      </p:grpSp>
      <p:grpSp>
        <p:nvGrpSpPr>
          <p:cNvPr id="9" name="Group 50"/>
          <p:cNvGrpSpPr>
            <a:grpSpLocks/>
          </p:cNvGrpSpPr>
          <p:nvPr/>
        </p:nvGrpSpPr>
        <p:grpSpPr bwMode="auto">
          <a:xfrm>
            <a:off x="2819400" y="1600200"/>
            <a:ext cx="1219200" cy="1371600"/>
            <a:chOff x="1776" y="1008"/>
            <a:chExt cx="768" cy="864"/>
          </a:xfrm>
        </p:grpSpPr>
        <p:sp>
          <p:nvSpPr>
            <p:cNvPr id="3102" name="Freeform 46"/>
            <p:cNvSpPr>
              <a:spLocks/>
            </p:cNvSpPr>
            <p:nvPr/>
          </p:nvSpPr>
          <p:spPr bwMode="auto">
            <a:xfrm>
              <a:off x="1776" y="1008"/>
              <a:ext cx="480" cy="864"/>
            </a:xfrm>
            <a:custGeom>
              <a:avLst/>
              <a:gdLst>
                <a:gd name="T0" fmla="*/ 0 w 480"/>
                <a:gd name="T1" fmla="*/ 768 h 864"/>
                <a:gd name="T2" fmla="*/ 480 w 480"/>
                <a:gd name="T3" fmla="*/ 0 h 864"/>
                <a:gd name="T4" fmla="*/ 344 w 480"/>
                <a:gd name="T5" fmla="*/ 864 h 864"/>
                <a:gd name="T6" fmla="*/ 0 60000 65536"/>
                <a:gd name="T7" fmla="*/ 0 60000 65536"/>
                <a:gd name="T8" fmla="*/ 0 60000 65536"/>
                <a:gd name="T9" fmla="*/ 0 w 480"/>
                <a:gd name="T10" fmla="*/ 0 h 864"/>
                <a:gd name="T11" fmla="*/ 480 w 480"/>
                <a:gd name="T12" fmla="*/ 864 h 8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864">
                  <a:moveTo>
                    <a:pt x="0" y="768"/>
                  </a:moveTo>
                  <a:lnTo>
                    <a:pt x="480" y="0"/>
                  </a:lnTo>
                  <a:lnTo>
                    <a:pt x="344" y="864"/>
                  </a:lnTo>
                </a:path>
              </a:pathLst>
            </a:custGeom>
            <a:solidFill>
              <a:srgbClr val="0099FF">
                <a:alpha val="30196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3" name="Freeform 47"/>
            <p:cNvSpPr>
              <a:spLocks/>
            </p:cNvSpPr>
            <p:nvPr/>
          </p:nvSpPr>
          <p:spPr bwMode="auto">
            <a:xfrm>
              <a:off x="1776" y="1008"/>
              <a:ext cx="768" cy="864"/>
            </a:xfrm>
            <a:custGeom>
              <a:avLst/>
              <a:gdLst>
                <a:gd name="T0" fmla="*/ 0 w 768"/>
                <a:gd name="T1" fmla="*/ 768 h 864"/>
                <a:gd name="T2" fmla="*/ 384 w 768"/>
                <a:gd name="T3" fmla="*/ 864 h 864"/>
                <a:gd name="T4" fmla="*/ 768 w 768"/>
                <a:gd name="T5" fmla="*/ 768 h 864"/>
                <a:gd name="T6" fmla="*/ 480 w 768"/>
                <a:gd name="T7" fmla="*/ 0 h 8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8"/>
                <a:gd name="T13" fmla="*/ 0 h 864"/>
                <a:gd name="T14" fmla="*/ 768 w 768"/>
                <a:gd name="T15" fmla="*/ 864 h 8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8" h="864">
                  <a:moveTo>
                    <a:pt x="0" y="768"/>
                  </a:moveTo>
                  <a:lnTo>
                    <a:pt x="384" y="864"/>
                  </a:lnTo>
                  <a:lnTo>
                    <a:pt x="768" y="768"/>
                  </a:lnTo>
                  <a:lnTo>
                    <a:pt x="480" y="0"/>
                  </a:lnTo>
                </a:path>
              </a:pathLst>
            </a:custGeom>
            <a:solidFill>
              <a:srgbClr val="0099FF">
                <a:alpha val="30196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4" name="Freeform 48"/>
            <p:cNvSpPr>
              <a:spLocks/>
            </p:cNvSpPr>
            <p:nvPr/>
          </p:nvSpPr>
          <p:spPr bwMode="auto">
            <a:xfrm>
              <a:off x="2016" y="1008"/>
              <a:ext cx="528" cy="768"/>
            </a:xfrm>
            <a:custGeom>
              <a:avLst/>
              <a:gdLst>
                <a:gd name="T0" fmla="*/ 528 w 528"/>
                <a:gd name="T1" fmla="*/ 768 h 768"/>
                <a:gd name="T2" fmla="*/ 288 w 528"/>
                <a:gd name="T3" fmla="*/ 576 h 768"/>
                <a:gd name="T4" fmla="*/ 240 w 528"/>
                <a:gd name="T5" fmla="*/ 0 h 768"/>
                <a:gd name="T6" fmla="*/ 0 w 528"/>
                <a:gd name="T7" fmla="*/ 576 h 768"/>
                <a:gd name="T8" fmla="*/ 288 w 528"/>
                <a:gd name="T9" fmla="*/ 576 h 7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8"/>
                <a:gd name="T16" fmla="*/ 0 h 768"/>
                <a:gd name="T17" fmla="*/ 528 w 528"/>
                <a:gd name="T18" fmla="*/ 768 h 7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8" h="768">
                  <a:moveTo>
                    <a:pt x="528" y="768"/>
                  </a:moveTo>
                  <a:lnTo>
                    <a:pt x="288" y="576"/>
                  </a:lnTo>
                  <a:lnTo>
                    <a:pt x="240" y="0"/>
                  </a:lnTo>
                  <a:lnTo>
                    <a:pt x="0" y="576"/>
                  </a:lnTo>
                  <a:lnTo>
                    <a:pt x="288" y="576"/>
                  </a:lnTo>
                </a:path>
              </a:pathLst>
            </a:custGeom>
            <a:solidFill>
              <a:srgbClr val="0099FF">
                <a:alpha val="30196"/>
              </a:srgbClr>
            </a:solidFill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5" name="Line 49"/>
            <p:cNvSpPr>
              <a:spLocks noChangeShapeType="1"/>
            </p:cNvSpPr>
            <p:nvPr/>
          </p:nvSpPr>
          <p:spPr bwMode="auto">
            <a:xfrm flipH="1">
              <a:off x="1776" y="1584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" name="Group 56"/>
          <p:cNvGrpSpPr>
            <a:grpSpLocks/>
          </p:cNvGrpSpPr>
          <p:nvPr/>
        </p:nvGrpSpPr>
        <p:grpSpPr bwMode="auto">
          <a:xfrm>
            <a:off x="2362200" y="2438400"/>
            <a:ext cx="2176463" cy="914400"/>
            <a:chOff x="1488" y="1536"/>
            <a:chExt cx="1371" cy="576"/>
          </a:xfrm>
        </p:grpSpPr>
        <p:sp>
          <p:nvSpPr>
            <p:cNvPr id="3099" name="Text Box 53"/>
            <p:cNvSpPr txBox="1">
              <a:spLocks noChangeArrowheads="1"/>
            </p:cNvSpPr>
            <p:nvPr/>
          </p:nvSpPr>
          <p:spPr bwMode="auto">
            <a:xfrm>
              <a:off x="1488" y="1536"/>
              <a:ext cx="31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/>
                <a:t>В</a:t>
              </a:r>
              <a:r>
                <a:rPr lang="ru-RU" sz="2400" baseline="-25000"/>
                <a:t>1</a:t>
              </a:r>
              <a:endParaRPr lang="ru-RU" sz="2400"/>
            </a:p>
          </p:txBody>
        </p:sp>
        <p:sp>
          <p:nvSpPr>
            <p:cNvPr id="3100" name="Text Box 54"/>
            <p:cNvSpPr txBox="1">
              <a:spLocks noChangeArrowheads="1"/>
            </p:cNvSpPr>
            <p:nvPr/>
          </p:nvSpPr>
          <p:spPr bwMode="auto">
            <a:xfrm>
              <a:off x="1872" y="1824"/>
              <a:ext cx="31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/>
                <a:t>В</a:t>
              </a:r>
              <a:r>
                <a:rPr lang="ru-RU" sz="2400" baseline="-25000"/>
                <a:t>2</a:t>
              </a:r>
              <a:endParaRPr lang="ru-RU" sz="2400"/>
            </a:p>
          </p:txBody>
        </p:sp>
        <p:sp>
          <p:nvSpPr>
            <p:cNvPr id="3101" name="Text Box 55"/>
            <p:cNvSpPr txBox="1">
              <a:spLocks noChangeArrowheads="1"/>
            </p:cNvSpPr>
            <p:nvPr/>
          </p:nvSpPr>
          <p:spPr bwMode="auto">
            <a:xfrm>
              <a:off x="2544" y="1632"/>
              <a:ext cx="31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/>
                <a:t>В</a:t>
              </a:r>
              <a:r>
                <a:rPr lang="ru-RU" sz="2400" baseline="-25000"/>
                <a:t>3</a:t>
              </a:r>
              <a:endParaRPr lang="ru-RU" sz="2400"/>
            </a:p>
          </p:txBody>
        </p:sp>
      </p:grpSp>
      <p:sp>
        <p:nvSpPr>
          <p:cNvPr id="48" name="Text Box 5"/>
          <p:cNvSpPr txBox="1">
            <a:spLocks noChangeArrowheads="1"/>
          </p:cNvSpPr>
          <p:nvPr/>
        </p:nvSpPr>
        <p:spPr bwMode="auto">
          <a:xfrm>
            <a:off x="539750" y="188913"/>
            <a:ext cx="7489825" cy="46196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  <a:t>Усеченная пирамида.</a:t>
            </a:r>
          </a:p>
        </p:txBody>
      </p:sp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4572000" y="1387475"/>
          <a:ext cx="3571305" cy="1460508"/>
        </p:xfrm>
        <a:graphic>
          <a:graphicData uri="http://schemas.openxmlformats.org/presentationml/2006/ole">
            <p:oleObj spid="_x0000_s3077" name="Формула" r:id="rId6" imgW="2082600" imgH="850680" progId="Equation.3">
              <p:embed/>
            </p:oleObj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55563" y="1716965"/>
          <a:ext cx="3220293" cy="1207979"/>
        </p:xfrm>
        <a:graphic>
          <a:graphicData uri="http://schemas.openxmlformats.org/presentationml/2006/ole">
            <p:oleObj spid="_x0000_s3078" name="Формула" r:id="rId7" imgW="1892160" imgH="825480" progId="Equation.3">
              <p:embed/>
            </p:oleObj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179512" y="692696"/>
            <a:ext cx="7920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Усеченная пирамида называется правильной, если она получена сечением правильной пирамиды плоскостью, параллельной основанию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66667E-6 L 0.35834 0.02223 " pathEditMode="relative" ptsTypes="A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6945E-18 3.33333E-6 C 0.07917 -0.01111 0.15833 -0.02222 0.21667 -0.01111 C 0.275 3.33333E-6 0.31389 0.02778 0.35 0.06667 C 0.38611 0.10556 0.41528 0.16111 0.43333 0.22222 C 0.45139 0.28333 0.45486 0.35833 0.45833 0.43333 " pathEditMode="relative" ptsTypes="aaaaA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58804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Заглянем в ОБЗ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80728"/>
            <a:ext cx="7643192" cy="1603251"/>
          </a:xfrm>
        </p:spPr>
        <p:txBody>
          <a:bodyPr/>
          <a:lstStyle/>
          <a:p>
            <a:pPr algn="just">
              <a:buNone/>
            </a:pPr>
            <a:r>
              <a:rPr lang="ru-RU" b="1" dirty="0" smtClean="0">
                <a:solidFill>
                  <a:srgbClr val="FF0000"/>
                </a:solidFill>
              </a:rPr>
              <a:t>№1.</a:t>
            </a:r>
            <a:r>
              <a:rPr lang="ru-RU" dirty="0" smtClean="0"/>
              <a:t>Основанием пирамиды является прямоугольник со сторонами 4 и 6. Ее объем равен 48. Найдите высоту этой пирамиды.</a:t>
            </a:r>
            <a:endParaRPr lang="ru-RU" dirty="0"/>
          </a:p>
        </p:txBody>
      </p:sp>
      <p:pic>
        <p:nvPicPr>
          <p:cNvPr id="29698" name="Picture 2" descr="18f3561bdbae5ca26a77784787b7d0b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564904"/>
            <a:ext cx="3516668" cy="3024336"/>
          </a:xfrm>
          <a:prstGeom prst="rect">
            <a:avLst/>
          </a:prstGeom>
          <a:noFill/>
        </p:spPr>
      </p:pic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4208905" y="2492896"/>
          <a:ext cx="2019279" cy="2638524"/>
        </p:xfrm>
        <a:graphic>
          <a:graphicData uri="http://schemas.openxmlformats.org/presentationml/2006/ole">
            <p:oleObj spid="_x0000_s29701" name="Формула" r:id="rId4" imgW="952200" imgH="1244520" progId="Equation.3">
              <p:embed/>
            </p:oleObj>
          </a:graphicData>
        </a:graphic>
      </p:graphicFrame>
      <p:grpSp>
        <p:nvGrpSpPr>
          <p:cNvPr id="7" name="Group 100"/>
          <p:cNvGrpSpPr>
            <a:grpSpLocks/>
          </p:cNvGrpSpPr>
          <p:nvPr/>
        </p:nvGrpSpPr>
        <p:grpSpPr bwMode="auto">
          <a:xfrm>
            <a:off x="4283968" y="5867400"/>
            <a:ext cx="3671888" cy="646113"/>
            <a:chOff x="3024" y="1408"/>
            <a:chExt cx="2313" cy="407"/>
          </a:xfrm>
        </p:grpSpPr>
        <p:grpSp>
          <p:nvGrpSpPr>
            <p:cNvPr id="8" name="Group 101"/>
            <p:cNvGrpSpPr>
              <a:grpSpLocks/>
            </p:cNvGrpSpPr>
            <p:nvPr/>
          </p:nvGrpSpPr>
          <p:grpSpPr bwMode="auto">
            <a:xfrm>
              <a:off x="4390" y="1512"/>
              <a:ext cx="579" cy="236"/>
              <a:chOff x="1849" y="2478"/>
              <a:chExt cx="657" cy="374"/>
            </a:xfrm>
          </p:grpSpPr>
          <p:sp>
            <p:nvSpPr>
              <p:cNvPr id="23" name="Text Box 102"/>
              <p:cNvSpPr txBox="1">
                <a:spLocks noChangeArrowheads="1"/>
              </p:cNvSpPr>
              <p:nvPr/>
            </p:nvSpPr>
            <p:spPr bwMode="auto">
              <a:xfrm>
                <a:off x="1858" y="2491"/>
                <a:ext cx="274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3</a:t>
                </a:r>
              </a:p>
            </p:txBody>
          </p:sp>
          <p:sp>
            <p:nvSpPr>
              <p:cNvPr id="24" name="Text Box 103"/>
              <p:cNvSpPr txBox="1">
                <a:spLocks noChangeArrowheads="1"/>
              </p:cNvSpPr>
              <p:nvPr/>
            </p:nvSpPr>
            <p:spPr bwMode="auto">
              <a:xfrm>
                <a:off x="2323" y="2478"/>
                <a:ext cx="183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  <p:sp>
            <p:nvSpPr>
              <p:cNvPr id="25" name="Text Box 104"/>
              <p:cNvSpPr txBox="1">
                <a:spLocks noChangeArrowheads="1"/>
              </p:cNvSpPr>
              <p:nvPr/>
            </p:nvSpPr>
            <p:spPr bwMode="auto">
              <a:xfrm>
                <a:off x="1849" y="2606"/>
                <a:ext cx="272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1</a:t>
                </a:r>
              </a:p>
            </p:txBody>
          </p:sp>
          <p:sp>
            <p:nvSpPr>
              <p:cNvPr id="26" name="Text Box 105"/>
              <p:cNvSpPr txBox="1">
                <a:spLocks noChangeArrowheads="1"/>
              </p:cNvSpPr>
              <p:nvPr/>
            </p:nvSpPr>
            <p:spPr bwMode="auto">
              <a:xfrm>
                <a:off x="1928" y="2608"/>
                <a:ext cx="175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0</a:t>
                </a:r>
              </a:p>
            </p:txBody>
          </p:sp>
          <p:sp>
            <p:nvSpPr>
              <p:cNvPr id="27" name="Text Box 106"/>
              <p:cNvSpPr txBox="1">
                <a:spLocks noChangeArrowheads="1"/>
              </p:cNvSpPr>
              <p:nvPr/>
            </p:nvSpPr>
            <p:spPr bwMode="auto">
              <a:xfrm>
                <a:off x="2024" y="2592"/>
                <a:ext cx="182" cy="2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</p:grpSp>
        <p:sp>
          <p:nvSpPr>
            <p:cNvPr id="9" name="Rectangle 107"/>
            <p:cNvSpPr>
              <a:spLocks noChangeArrowheads="1"/>
            </p:cNvSpPr>
            <p:nvPr/>
          </p:nvSpPr>
          <p:spPr bwMode="auto">
            <a:xfrm>
              <a:off x="3024" y="1455"/>
              <a:ext cx="2313" cy="34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FF99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AutoShape 108"/>
            <p:cNvSpPr>
              <a:spLocks noChangeArrowheads="1"/>
            </p:cNvSpPr>
            <p:nvPr/>
          </p:nvSpPr>
          <p:spPr bwMode="auto">
            <a:xfrm>
              <a:off x="3064" y="1483"/>
              <a:ext cx="519" cy="287"/>
            </a:xfrm>
            <a:prstGeom prst="bevel">
              <a:avLst>
                <a:gd name="adj" fmla="val 12500"/>
              </a:avLst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Text Box 109"/>
            <p:cNvSpPr txBox="1">
              <a:spLocks noChangeArrowheads="1"/>
            </p:cNvSpPr>
            <p:nvPr/>
          </p:nvSpPr>
          <p:spPr bwMode="auto">
            <a:xfrm>
              <a:off x="3144" y="1499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7763" dir="189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b="1" dirty="0" smtClean="0">
                  <a:cs typeface="Arial" charset="0"/>
                </a:rPr>
                <a:t> 8</a:t>
              </a:r>
              <a:endParaRPr lang="ru-RU" b="1" dirty="0">
                <a:cs typeface="Arial" charset="0"/>
              </a:endParaRPr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366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Rectangle 111"/>
            <p:cNvSpPr>
              <a:spLocks noChangeArrowheads="1"/>
            </p:cNvSpPr>
            <p:nvPr/>
          </p:nvSpPr>
          <p:spPr bwMode="auto">
            <a:xfrm>
              <a:off x="394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Rectangle 112"/>
            <p:cNvSpPr>
              <a:spLocks noChangeArrowheads="1"/>
            </p:cNvSpPr>
            <p:nvPr/>
          </p:nvSpPr>
          <p:spPr bwMode="auto">
            <a:xfrm>
              <a:off x="422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>
                <a:cs typeface="Arial" charset="0"/>
              </a:endParaRPr>
            </a:p>
          </p:txBody>
        </p:sp>
        <p:sp>
          <p:nvSpPr>
            <p:cNvPr id="15" name="Rectangle 113"/>
            <p:cNvSpPr>
              <a:spLocks noChangeArrowheads="1"/>
            </p:cNvSpPr>
            <p:nvPr/>
          </p:nvSpPr>
          <p:spPr bwMode="auto">
            <a:xfrm>
              <a:off x="450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Rectangle 114"/>
            <p:cNvSpPr>
              <a:spLocks noChangeArrowheads="1"/>
            </p:cNvSpPr>
            <p:nvPr/>
          </p:nvSpPr>
          <p:spPr bwMode="auto">
            <a:xfrm>
              <a:off x="4778" y="1483"/>
              <a:ext cx="240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Rectangle 115"/>
            <p:cNvSpPr>
              <a:spLocks noChangeArrowheads="1"/>
            </p:cNvSpPr>
            <p:nvPr/>
          </p:nvSpPr>
          <p:spPr bwMode="auto">
            <a:xfrm>
              <a:off x="5058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Text Box 116"/>
            <p:cNvSpPr txBox="1">
              <a:spLocks noChangeArrowheads="1"/>
            </p:cNvSpPr>
            <p:nvPr/>
          </p:nvSpPr>
          <p:spPr bwMode="auto">
            <a:xfrm>
              <a:off x="3923" y="1436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19" name="Text Box 117"/>
            <p:cNvSpPr txBox="1">
              <a:spLocks noChangeArrowheads="1"/>
            </p:cNvSpPr>
            <p:nvPr/>
          </p:nvSpPr>
          <p:spPr bwMode="auto">
            <a:xfrm>
              <a:off x="4470" y="1439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20" name="Text Box 118"/>
            <p:cNvSpPr txBox="1">
              <a:spLocks noChangeArrowheads="1"/>
            </p:cNvSpPr>
            <p:nvPr/>
          </p:nvSpPr>
          <p:spPr bwMode="auto">
            <a:xfrm>
              <a:off x="3642" y="1408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6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21" name="Text Box 119"/>
            <p:cNvSpPr txBox="1">
              <a:spLocks noChangeArrowheads="1"/>
            </p:cNvSpPr>
            <p:nvPr/>
          </p:nvSpPr>
          <p:spPr bwMode="auto">
            <a:xfrm>
              <a:off x="3925" y="1411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 dirty="0">
                <a:cs typeface="Arial" charset="0"/>
              </a:endParaRPr>
            </a:p>
          </p:txBody>
        </p:sp>
        <p:sp>
          <p:nvSpPr>
            <p:cNvPr id="22" name="Text Box 120"/>
            <p:cNvSpPr txBox="1">
              <a:spLocks noChangeArrowheads="1"/>
            </p:cNvSpPr>
            <p:nvPr/>
          </p:nvSpPr>
          <p:spPr bwMode="auto">
            <a:xfrm>
              <a:off x="4239" y="1410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48680"/>
            <a:ext cx="7239000" cy="4846638"/>
          </a:xfrm>
        </p:spPr>
        <p:txBody>
          <a:bodyPr/>
          <a:lstStyle/>
          <a:p>
            <a:pPr algn="just">
              <a:buNone/>
            </a:pPr>
            <a:r>
              <a:rPr lang="ru-RU" b="1" dirty="0" smtClean="0">
                <a:solidFill>
                  <a:srgbClr val="FF0000"/>
                </a:solidFill>
              </a:rPr>
              <a:t>№2.</a:t>
            </a:r>
            <a:r>
              <a:rPr lang="ru-RU" dirty="0" smtClean="0"/>
              <a:t> Во сколько раз увеличится объем пирамиды, если ее высоту увеличить в два раза?</a:t>
            </a:r>
            <a:endParaRPr lang="ru-RU" dirty="0"/>
          </a:p>
        </p:txBody>
      </p:sp>
      <p:pic>
        <p:nvPicPr>
          <p:cNvPr id="30722" name="Picture 2" descr="1694cdf5de68632ee14aa0c5c5fefad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204864"/>
            <a:ext cx="2940714" cy="3024336"/>
          </a:xfrm>
          <a:prstGeom prst="rect">
            <a:avLst/>
          </a:prstGeom>
          <a:noFill/>
        </p:spPr>
      </p:pic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067944" y="1916832"/>
          <a:ext cx="1990725" cy="935037"/>
        </p:xfrm>
        <a:graphic>
          <a:graphicData uri="http://schemas.openxmlformats.org/presentationml/2006/ole">
            <p:oleObj spid="_x0000_s30723" name="Формула" r:id="rId4" imgW="838080" imgH="393480" progId="Equation.3">
              <p:embed/>
            </p:oleObj>
          </a:graphicData>
        </a:graphic>
      </p:graphicFrame>
      <p:grpSp>
        <p:nvGrpSpPr>
          <p:cNvPr id="7" name="Group 100"/>
          <p:cNvGrpSpPr>
            <a:grpSpLocks/>
          </p:cNvGrpSpPr>
          <p:nvPr/>
        </p:nvGrpSpPr>
        <p:grpSpPr bwMode="auto">
          <a:xfrm>
            <a:off x="4283968" y="5867400"/>
            <a:ext cx="3671888" cy="646113"/>
            <a:chOff x="3024" y="1408"/>
            <a:chExt cx="2313" cy="407"/>
          </a:xfrm>
        </p:grpSpPr>
        <p:grpSp>
          <p:nvGrpSpPr>
            <p:cNvPr id="8" name="Group 101"/>
            <p:cNvGrpSpPr>
              <a:grpSpLocks/>
            </p:cNvGrpSpPr>
            <p:nvPr/>
          </p:nvGrpSpPr>
          <p:grpSpPr bwMode="auto">
            <a:xfrm>
              <a:off x="4390" y="1512"/>
              <a:ext cx="579" cy="236"/>
              <a:chOff x="1849" y="2478"/>
              <a:chExt cx="657" cy="374"/>
            </a:xfrm>
          </p:grpSpPr>
          <p:sp>
            <p:nvSpPr>
              <p:cNvPr id="24" name="Text Box 102"/>
              <p:cNvSpPr txBox="1">
                <a:spLocks noChangeArrowheads="1"/>
              </p:cNvSpPr>
              <p:nvPr/>
            </p:nvSpPr>
            <p:spPr bwMode="auto">
              <a:xfrm>
                <a:off x="1858" y="2491"/>
                <a:ext cx="274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3</a:t>
                </a:r>
              </a:p>
            </p:txBody>
          </p:sp>
          <p:sp>
            <p:nvSpPr>
              <p:cNvPr id="25" name="Text Box 103"/>
              <p:cNvSpPr txBox="1">
                <a:spLocks noChangeArrowheads="1"/>
              </p:cNvSpPr>
              <p:nvPr/>
            </p:nvSpPr>
            <p:spPr bwMode="auto">
              <a:xfrm>
                <a:off x="2323" y="2478"/>
                <a:ext cx="183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  <p:sp>
            <p:nvSpPr>
              <p:cNvPr id="26" name="Text Box 104"/>
              <p:cNvSpPr txBox="1">
                <a:spLocks noChangeArrowheads="1"/>
              </p:cNvSpPr>
              <p:nvPr/>
            </p:nvSpPr>
            <p:spPr bwMode="auto">
              <a:xfrm>
                <a:off x="1849" y="2606"/>
                <a:ext cx="272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1</a:t>
                </a:r>
              </a:p>
            </p:txBody>
          </p:sp>
          <p:sp>
            <p:nvSpPr>
              <p:cNvPr id="27" name="Text Box 105"/>
              <p:cNvSpPr txBox="1">
                <a:spLocks noChangeArrowheads="1"/>
              </p:cNvSpPr>
              <p:nvPr/>
            </p:nvSpPr>
            <p:spPr bwMode="auto">
              <a:xfrm>
                <a:off x="1928" y="2608"/>
                <a:ext cx="175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0</a:t>
                </a:r>
              </a:p>
            </p:txBody>
          </p:sp>
          <p:sp>
            <p:nvSpPr>
              <p:cNvPr id="28" name="Text Box 106"/>
              <p:cNvSpPr txBox="1">
                <a:spLocks noChangeArrowheads="1"/>
              </p:cNvSpPr>
              <p:nvPr/>
            </p:nvSpPr>
            <p:spPr bwMode="auto">
              <a:xfrm>
                <a:off x="2024" y="2592"/>
                <a:ext cx="182" cy="2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</p:grpSp>
        <p:sp>
          <p:nvSpPr>
            <p:cNvPr id="9" name="Rectangle 107"/>
            <p:cNvSpPr>
              <a:spLocks noChangeArrowheads="1"/>
            </p:cNvSpPr>
            <p:nvPr/>
          </p:nvSpPr>
          <p:spPr bwMode="auto">
            <a:xfrm>
              <a:off x="3024" y="1455"/>
              <a:ext cx="2313" cy="34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FF99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AutoShape 108"/>
            <p:cNvSpPr>
              <a:spLocks noChangeArrowheads="1"/>
            </p:cNvSpPr>
            <p:nvPr/>
          </p:nvSpPr>
          <p:spPr bwMode="auto">
            <a:xfrm>
              <a:off x="3064" y="1483"/>
              <a:ext cx="519" cy="287"/>
            </a:xfrm>
            <a:prstGeom prst="bevel">
              <a:avLst>
                <a:gd name="adj" fmla="val 12500"/>
              </a:avLst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Text Box 109"/>
            <p:cNvSpPr txBox="1">
              <a:spLocks noChangeArrowheads="1"/>
            </p:cNvSpPr>
            <p:nvPr/>
          </p:nvSpPr>
          <p:spPr bwMode="auto">
            <a:xfrm>
              <a:off x="3144" y="1499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7763" dir="189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b="1" dirty="0" smtClean="0">
                  <a:cs typeface="Arial" charset="0"/>
                </a:rPr>
                <a:t> 8</a:t>
              </a:r>
              <a:endParaRPr lang="ru-RU" b="1" dirty="0">
                <a:cs typeface="Arial" charset="0"/>
              </a:endParaRPr>
            </a:p>
          </p:txBody>
        </p:sp>
        <p:sp>
          <p:nvSpPr>
            <p:cNvPr id="13" name="Rectangle 110"/>
            <p:cNvSpPr>
              <a:spLocks noChangeArrowheads="1"/>
            </p:cNvSpPr>
            <p:nvPr/>
          </p:nvSpPr>
          <p:spPr bwMode="auto">
            <a:xfrm>
              <a:off x="366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Rectangle 111"/>
            <p:cNvSpPr>
              <a:spLocks noChangeArrowheads="1"/>
            </p:cNvSpPr>
            <p:nvPr/>
          </p:nvSpPr>
          <p:spPr bwMode="auto">
            <a:xfrm>
              <a:off x="394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Rectangle 112"/>
            <p:cNvSpPr>
              <a:spLocks noChangeArrowheads="1"/>
            </p:cNvSpPr>
            <p:nvPr/>
          </p:nvSpPr>
          <p:spPr bwMode="auto">
            <a:xfrm>
              <a:off x="422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>
                <a:cs typeface="Arial" charset="0"/>
              </a:endParaRPr>
            </a:p>
          </p:txBody>
        </p:sp>
        <p:sp>
          <p:nvSpPr>
            <p:cNvPr id="16" name="Rectangle 113"/>
            <p:cNvSpPr>
              <a:spLocks noChangeArrowheads="1"/>
            </p:cNvSpPr>
            <p:nvPr/>
          </p:nvSpPr>
          <p:spPr bwMode="auto">
            <a:xfrm>
              <a:off x="450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Rectangle 114"/>
            <p:cNvSpPr>
              <a:spLocks noChangeArrowheads="1"/>
            </p:cNvSpPr>
            <p:nvPr/>
          </p:nvSpPr>
          <p:spPr bwMode="auto">
            <a:xfrm>
              <a:off x="4778" y="1483"/>
              <a:ext cx="240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Rectangle 115"/>
            <p:cNvSpPr>
              <a:spLocks noChangeArrowheads="1"/>
            </p:cNvSpPr>
            <p:nvPr/>
          </p:nvSpPr>
          <p:spPr bwMode="auto">
            <a:xfrm>
              <a:off x="5058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Text Box 116"/>
            <p:cNvSpPr txBox="1">
              <a:spLocks noChangeArrowheads="1"/>
            </p:cNvSpPr>
            <p:nvPr/>
          </p:nvSpPr>
          <p:spPr bwMode="auto">
            <a:xfrm>
              <a:off x="3923" y="1436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20" name="Text Box 117"/>
            <p:cNvSpPr txBox="1">
              <a:spLocks noChangeArrowheads="1"/>
            </p:cNvSpPr>
            <p:nvPr/>
          </p:nvSpPr>
          <p:spPr bwMode="auto">
            <a:xfrm>
              <a:off x="4470" y="1439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21" name="Text Box 118"/>
            <p:cNvSpPr txBox="1">
              <a:spLocks noChangeArrowheads="1"/>
            </p:cNvSpPr>
            <p:nvPr/>
          </p:nvSpPr>
          <p:spPr bwMode="auto">
            <a:xfrm>
              <a:off x="3642" y="1408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2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22" name="Text Box 119"/>
            <p:cNvSpPr txBox="1">
              <a:spLocks noChangeArrowheads="1"/>
            </p:cNvSpPr>
            <p:nvPr/>
          </p:nvSpPr>
          <p:spPr bwMode="auto">
            <a:xfrm>
              <a:off x="3925" y="1411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 dirty="0">
                <a:cs typeface="Arial" charset="0"/>
              </a:endParaRPr>
            </a:p>
          </p:txBody>
        </p:sp>
        <p:sp>
          <p:nvSpPr>
            <p:cNvPr id="23" name="Text Box 120"/>
            <p:cNvSpPr txBox="1">
              <a:spLocks noChangeArrowheads="1"/>
            </p:cNvSpPr>
            <p:nvPr/>
          </p:nvSpPr>
          <p:spPr bwMode="auto">
            <a:xfrm>
              <a:off x="4239" y="1410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7239000" cy="1728192"/>
          </a:xfrm>
        </p:spPr>
        <p:txBody>
          <a:bodyPr/>
          <a:lstStyle/>
          <a:p>
            <a:pPr algn="just">
              <a:buNone/>
            </a:pPr>
            <a:r>
              <a:rPr lang="ru-RU" b="1" dirty="0" smtClean="0">
                <a:solidFill>
                  <a:srgbClr val="FF0000"/>
                </a:solidFill>
              </a:rPr>
              <a:t>№3.</a:t>
            </a:r>
            <a:r>
              <a:rPr lang="ru-RU" dirty="0" smtClean="0"/>
              <a:t> Стороны основания правильной четырехугольной пирамиды равны 42, боковые ребра равны 75. Найдите площадь поверхности этой пирамиды.</a:t>
            </a:r>
            <a:endParaRPr lang="ru-RU" dirty="0"/>
          </a:p>
        </p:txBody>
      </p:sp>
      <p:pic>
        <p:nvPicPr>
          <p:cNvPr id="31746" name="Picture 2" descr="g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132856"/>
            <a:ext cx="3282597" cy="2304256"/>
          </a:xfrm>
          <a:prstGeom prst="rect">
            <a:avLst/>
          </a:prstGeom>
          <a:noFill/>
        </p:spPr>
      </p:pic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103688" y="2133600"/>
          <a:ext cx="2987675" cy="647700"/>
        </p:xfrm>
        <a:graphic>
          <a:graphicData uri="http://schemas.openxmlformats.org/presentationml/2006/ole">
            <p:oleObj spid="_x0000_s31747" name="Формула" r:id="rId4" imgW="1054080" imgH="228600" progId="Equation.3">
              <p:embed/>
            </p:oleObj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3491880" y="2996952"/>
          <a:ext cx="4695923" cy="2592288"/>
        </p:xfrm>
        <a:graphic>
          <a:graphicData uri="http://schemas.openxmlformats.org/presentationml/2006/ole">
            <p:oleObj spid="_x0000_s31748" name="Формула" r:id="rId5" imgW="2552400" imgH="1409400" progId="Equation.3">
              <p:embed/>
            </p:oleObj>
          </a:graphicData>
        </a:graphic>
      </p:graphicFrame>
      <p:grpSp>
        <p:nvGrpSpPr>
          <p:cNvPr id="32" name="Группа 31"/>
          <p:cNvGrpSpPr/>
          <p:nvPr/>
        </p:nvGrpSpPr>
        <p:grpSpPr>
          <a:xfrm>
            <a:off x="4283968" y="5867400"/>
            <a:ext cx="3671888" cy="651222"/>
            <a:chOff x="4283968" y="5867400"/>
            <a:chExt cx="3671888" cy="651222"/>
          </a:xfrm>
        </p:grpSpPr>
        <p:grpSp>
          <p:nvGrpSpPr>
            <p:cNvPr id="7" name="Group 100"/>
            <p:cNvGrpSpPr>
              <a:grpSpLocks/>
            </p:cNvGrpSpPr>
            <p:nvPr/>
          </p:nvGrpSpPr>
          <p:grpSpPr bwMode="auto">
            <a:xfrm>
              <a:off x="4283968" y="5867400"/>
              <a:ext cx="3671888" cy="646113"/>
              <a:chOff x="3024" y="1408"/>
              <a:chExt cx="2313" cy="407"/>
            </a:xfrm>
          </p:grpSpPr>
          <p:grpSp>
            <p:nvGrpSpPr>
              <p:cNvPr id="8" name="Group 101"/>
              <p:cNvGrpSpPr>
                <a:grpSpLocks/>
              </p:cNvGrpSpPr>
              <p:nvPr/>
            </p:nvGrpSpPr>
            <p:grpSpPr bwMode="auto">
              <a:xfrm>
                <a:off x="4390" y="1512"/>
                <a:ext cx="579" cy="236"/>
                <a:chOff x="1849" y="2478"/>
                <a:chExt cx="657" cy="374"/>
              </a:xfrm>
            </p:grpSpPr>
            <p:sp>
              <p:nvSpPr>
                <p:cNvPr id="24" name="Text Box 102"/>
                <p:cNvSpPr txBox="1">
                  <a:spLocks noChangeArrowheads="1"/>
                </p:cNvSpPr>
                <p:nvPr/>
              </p:nvSpPr>
              <p:spPr bwMode="auto">
                <a:xfrm>
                  <a:off x="1858" y="2491"/>
                  <a:ext cx="274" cy="24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sz="1000" b="1">
                      <a:cs typeface="Arial" charset="0"/>
                    </a:rPr>
                    <a:t>3</a:t>
                  </a:r>
                </a:p>
              </p:txBody>
            </p:sp>
            <p:sp>
              <p:nvSpPr>
                <p:cNvPr id="25" name="Text Box 103"/>
                <p:cNvSpPr txBox="1">
                  <a:spLocks noChangeArrowheads="1"/>
                </p:cNvSpPr>
                <p:nvPr/>
              </p:nvSpPr>
              <p:spPr bwMode="auto">
                <a:xfrm>
                  <a:off x="2323" y="2478"/>
                  <a:ext cx="183" cy="24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sz="1000" b="1">
                      <a:cs typeface="Arial" charset="0"/>
                    </a:rPr>
                    <a:t>х</a:t>
                  </a:r>
                </a:p>
              </p:txBody>
            </p:sp>
            <p:sp>
              <p:nvSpPr>
                <p:cNvPr id="26" name="Text Box 104"/>
                <p:cNvSpPr txBox="1">
                  <a:spLocks noChangeArrowheads="1"/>
                </p:cNvSpPr>
                <p:nvPr/>
              </p:nvSpPr>
              <p:spPr bwMode="auto">
                <a:xfrm>
                  <a:off x="1849" y="2606"/>
                  <a:ext cx="272" cy="24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sz="1000" b="1"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27" name="Text Box 105"/>
                <p:cNvSpPr txBox="1">
                  <a:spLocks noChangeArrowheads="1"/>
                </p:cNvSpPr>
                <p:nvPr/>
              </p:nvSpPr>
              <p:spPr bwMode="auto">
                <a:xfrm>
                  <a:off x="1928" y="2608"/>
                  <a:ext cx="175" cy="24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sz="1000" b="1">
                      <a:cs typeface="Arial" charset="0"/>
                    </a:rPr>
                    <a:t>0</a:t>
                  </a:r>
                </a:p>
              </p:txBody>
            </p:sp>
            <p:sp>
              <p:nvSpPr>
                <p:cNvPr id="28" name="Text Box 106"/>
                <p:cNvSpPr txBox="1">
                  <a:spLocks noChangeArrowheads="1"/>
                </p:cNvSpPr>
                <p:nvPr/>
              </p:nvSpPr>
              <p:spPr bwMode="auto">
                <a:xfrm>
                  <a:off x="2024" y="2592"/>
                  <a:ext cx="182" cy="24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sz="1000" b="1">
                      <a:cs typeface="Arial" charset="0"/>
                    </a:rPr>
                    <a:t>х</a:t>
                  </a:r>
                </a:p>
              </p:txBody>
            </p:sp>
          </p:grpSp>
          <p:sp>
            <p:nvSpPr>
              <p:cNvPr id="9" name="Rectangle 107"/>
              <p:cNvSpPr>
                <a:spLocks noChangeArrowheads="1"/>
              </p:cNvSpPr>
              <p:nvPr/>
            </p:nvSpPr>
            <p:spPr bwMode="auto">
              <a:xfrm>
                <a:off x="3024" y="1455"/>
                <a:ext cx="2313" cy="342"/>
              </a:xfrm>
              <a:prstGeom prst="rect">
                <a:avLst/>
              </a:prstGeom>
              <a:solidFill>
                <a:srgbClr val="FFCCCC"/>
              </a:solidFill>
              <a:ln w="28575">
                <a:solidFill>
                  <a:srgbClr val="FF9999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" name="AutoShape 108"/>
              <p:cNvSpPr>
                <a:spLocks noChangeArrowheads="1"/>
              </p:cNvSpPr>
              <p:nvPr/>
            </p:nvSpPr>
            <p:spPr bwMode="auto">
              <a:xfrm>
                <a:off x="3064" y="1483"/>
                <a:ext cx="519" cy="287"/>
              </a:xfrm>
              <a:prstGeom prst="bevel">
                <a:avLst>
                  <a:gd name="adj" fmla="val 12500"/>
                </a:avLst>
              </a:prstGeom>
              <a:solidFill>
                <a:srgbClr val="FF9999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" name="Text Box 109"/>
              <p:cNvSpPr txBox="1">
                <a:spLocks noChangeArrowheads="1"/>
              </p:cNvSpPr>
              <p:nvPr/>
            </p:nvSpPr>
            <p:spPr bwMode="auto">
              <a:xfrm>
                <a:off x="3144" y="1499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CCCC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FF9999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107763" dir="189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b="1" dirty="0" smtClean="0">
                    <a:cs typeface="Arial" charset="0"/>
                  </a:rPr>
                  <a:t> 8</a:t>
                </a:r>
                <a:endParaRPr lang="ru-RU" b="1" dirty="0">
                  <a:cs typeface="Arial" charset="0"/>
                </a:endParaRPr>
              </a:p>
            </p:txBody>
          </p:sp>
          <p:sp>
            <p:nvSpPr>
              <p:cNvPr id="13" name="Rectangle 110"/>
              <p:cNvSpPr>
                <a:spLocks noChangeArrowheads="1"/>
              </p:cNvSpPr>
              <p:nvPr/>
            </p:nvSpPr>
            <p:spPr bwMode="auto">
              <a:xfrm>
                <a:off x="3662" y="1483"/>
                <a:ext cx="239" cy="2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" name="Rectangle 111"/>
              <p:cNvSpPr>
                <a:spLocks noChangeArrowheads="1"/>
              </p:cNvSpPr>
              <p:nvPr/>
            </p:nvSpPr>
            <p:spPr bwMode="auto">
              <a:xfrm>
                <a:off x="3942" y="1483"/>
                <a:ext cx="239" cy="2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15" name="Rectangle 112"/>
              <p:cNvSpPr>
                <a:spLocks noChangeArrowheads="1"/>
              </p:cNvSpPr>
              <p:nvPr/>
            </p:nvSpPr>
            <p:spPr bwMode="auto">
              <a:xfrm>
                <a:off x="4220" y="1483"/>
                <a:ext cx="239" cy="2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ru-RU">
                  <a:cs typeface="Arial" charset="0"/>
                </a:endParaRPr>
              </a:p>
            </p:txBody>
          </p:sp>
          <p:sp>
            <p:nvSpPr>
              <p:cNvPr id="16" name="Rectangle 113"/>
              <p:cNvSpPr>
                <a:spLocks noChangeArrowheads="1"/>
              </p:cNvSpPr>
              <p:nvPr/>
            </p:nvSpPr>
            <p:spPr bwMode="auto">
              <a:xfrm>
                <a:off x="4500" y="1483"/>
                <a:ext cx="239" cy="2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7" name="Rectangle 114"/>
              <p:cNvSpPr>
                <a:spLocks noChangeArrowheads="1"/>
              </p:cNvSpPr>
              <p:nvPr/>
            </p:nvSpPr>
            <p:spPr bwMode="auto">
              <a:xfrm>
                <a:off x="4778" y="1483"/>
                <a:ext cx="240" cy="2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" name="Rectangle 115"/>
              <p:cNvSpPr>
                <a:spLocks noChangeArrowheads="1"/>
              </p:cNvSpPr>
              <p:nvPr/>
            </p:nvSpPr>
            <p:spPr bwMode="auto">
              <a:xfrm>
                <a:off x="5058" y="1483"/>
                <a:ext cx="239" cy="2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" name="Text Box 116"/>
              <p:cNvSpPr txBox="1">
                <a:spLocks noChangeArrowheads="1"/>
              </p:cNvSpPr>
              <p:nvPr/>
            </p:nvSpPr>
            <p:spPr bwMode="auto">
              <a:xfrm>
                <a:off x="3923" y="1436"/>
                <a:ext cx="300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endParaRPr lang="ru-RU" sz="3200" b="1">
                  <a:cs typeface="Arial" charset="0"/>
                </a:endParaRPr>
              </a:p>
            </p:txBody>
          </p:sp>
          <p:sp>
            <p:nvSpPr>
              <p:cNvPr id="20" name="Text Box 117"/>
              <p:cNvSpPr txBox="1">
                <a:spLocks noChangeArrowheads="1"/>
              </p:cNvSpPr>
              <p:nvPr/>
            </p:nvSpPr>
            <p:spPr bwMode="auto">
              <a:xfrm>
                <a:off x="4470" y="1439"/>
                <a:ext cx="300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endParaRPr lang="ru-RU" sz="3200" b="1">
                  <a:cs typeface="Arial" charset="0"/>
                </a:endParaRPr>
              </a:p>
            </p:txBody>
          </p:sp>
          <p:sp>
            <p:nvSpPr>
              <p:cNvPr id="21" name="Text Box 118"/>
              <p:cNvSpPr txBox="1">
                <a:spLocks noChangeArrowheads="1"/>
              </p:cNvSpPr>
              <p:nvPr/>
            </p:nvSpPr>
            <p:spPr bwMode="auto">
              <a:xfrm>
                <a:off x="3642" y="1408"/>
                <a:ext cx="300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3600" b="1" dirty="0" smtClean="0">
                    <a:cs typeface="Arial" charset="0"/>
                  </a:rPr>
                  <a:t>7</a:t>
                </a:r>
                <a:endParaRPr lang="ru-RU" sz="3600" b="1" dirty="0">
                  <a:cs typeface="Arial" charset="0"/>
                </a:endParaRPr>
              </a:p>
            </p:txBody>
          </p:sp>
          <p:sp>
            <p:nvSpPr>
              <p:cNvPr id="22" name="Text Box 119"/>
              <p:cNvSpPr txBox="1">
                <a:spLocks noChangeArrowheads="1"/>
              </p:cNvSpPr>
              <p:nvPr/>
            </p:nvSpPr>
            <p:spPr bwMode="auto">
              <a:xfrm>
                <a:off x="3925" y="1411"/>
                <a:ext cx="300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endParaRPr lang="ru-RU" sz="3600" b="1" dirty="0">
                  <a:cs typeface="Arial" charset="0"/>
                </a:endParaRPr>
              </a:p>
            </p:txBody>
          </p:sp>
          <p:sp>
            <p:nvSpPr>
              <p:cNvPr id="23" name="Text Box 120"/>
              <p:cNvSpPr txBox="1">
                <a:spLocks noChangeArrowheads="1"/>
              </p:cNvSpPr>
              <p:nvPr/>
            </p:nvSpPr>
            <p:spPr bwMode="auto">
              <a:xfrm>
                <a:off x="4239" y="1410"/>
                <a:ext cx="300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endParaRPr lang="ru-RU" sz="3600" b="1">
                  <a:cs typeface="Arial" charset="0"/>
                </a:endParaRPr>
              </a:p>
            </p:txBody>
          </p:sp>
        </p:grpSp>
        <p:sp>
          <p:nvSpPr>
            <p:cNvPr id="29" name="Text Box 118"/>
            <p:cNvSpPr txBox="1">
              <a:spLocks noChangeArrowheads="1"/>
            </p:cNvSpPr>
            <p:nvPr/>
          </p:nvSpPr>
          <p:spPr bwMode="auto">
            <a:xfrm>
              <a:off x="5724128" y="5877272"/>
              <a:ext cx="4762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8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30" name="Text Box 118"/>
            <p:cNvSpPr txBox="1">
              <a:spLocks noChangeArrowheads="1"/>
            </p:cNvSpPr>
            <p:nvPr/>
          </p:nvSpPr>
          <p:spPr bwMode="auto">
            <a:xfrm>
              <a:off x="6156176" y="5877272"/>
              <a:ext cx="4762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1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31" name="Text Box 118"/>
            <p:cNvSpPr txBox="1">
              <a:spLocks noChangeArrowheads="1"/>
            </p:cNvSpPr>
            <p:nvPr/>
          </p:nvSpPr>
          <p:spPr bwMode="auto">
            <a:xfrm>
              <a:off x="6588224" y="5877272"/>
              <a:ext cx="4762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2</a:t>
              </a:r>
              <a:endParaRPr lang="ru-RU" sz="3600" b="1" dirty="0"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7239000" cy="1368152"/>
          </a:xfrm>
        </p:spPr>
        <p:txBody>
          <a:bodyPr/>
          <a:lstStyle/>
          <a:p>
            <a:pPr algn="just">
              <a:buNone/>
            </a:pPr>
            <a:r>
              <a:rPr lang="ru-RU" b="1" dirty="0" smtClean="0">
                <a:solidFill>
                  <a:srgbClr val="FF0000"/>
                </a:solidFill>
              </a:rPr>
              <a:t>№4.</a:t>
            </a:r>
            <a:r>
              <a:rPr lang="ru-RU" dirty="0" smtClean="0"/>
              <a:t> Во сколько раз увеличится объем правильного тетраэдра, если все его ребра увеличить в пять раз?</a:t>
            </a:r>
            <a:endParaRPr lang="ru-RU" dirty="0"/>
          </a:p>
        </p:txBody>
      </p:sp>
      <p:pic>
        <p:nvPicPr>
          <p:cNvPr id="32770" name="Picture 2" descr="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3585873" cy="2952328"/>
          </a:xfrm>
          <a:prstGeom prst="rect">
            <a:avLst/>
          </a:prstGeom>
          <a:noFill/>
        </p:spPr>
      </p:pic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771800" y="1628800"/>
          <a:ext cx="1800200" cy="845548"/>
        </p:xfrm>
        <a:graphic>
          <a:graphicData uri="http://schemas.openxmlformats.org/presentationml/2006/ole">
            <p:oleObj spid="_x0000_s32772" name="Формула" r:id="rId4" imgW="838080" imgH="39348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4788024" y="1556790"/>
          <a:ext cx="3240360" cy="4350073"/>
        </p:xfrm>
        <a:graphic>
          <a:graphicData uri="http://schemas.openxmlformats.org/presentationml/2006/ole">
            <p:oleObj spid="_x0000_s32773" name="Формула" r:id="rId5" imgW="1854000" imgH="24890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7504" y="4869160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  <a:latin typeface="+mj-lt"/>
              </a:rPr>
              <a:t>Запомни:</a:t>
            </a:r>
            <a:r>
              <a:rPr lang="ru-RU" dirty="0" smtClean="0">
                <a:latin typeface="+mj-lt"/>
              </a:rPr>
              <a:t> отношение объемов подобных тел равно кубу коэффициента подобия.</a:t>
            </a:r>
            <a:endParaRPr lang="ru-RU" dirty="0">
              <a:latin typeface="+mj-lt"/>
            </a:endParaRPr>
          </a:p>
        </p:txBody>
      </p:sp>
      <p:grpSp>
        <p:nvGrpSpPr>
          <p:cNvPr id="9" name="Group 100"/>
          <p:cNvGrpSpPr>
            <a:grpSpLocks/>
          </p:cNvGrpSpPr>
          <p:nvPr/>
        </p:nvGrpSpPr>
        <p:grpSpPr bwMode="auto">
          <a:xfrm>
            <a:off x="4283968" y="5870577"/>
            <a:ext cx="3671888" cy="647701"/>
            <a:chOff x="3024" y="1410"/>
            <a:chExt cx="2313" cy="408"/>
          </a:xfrm>
        </p:grpSpPr>
        <p:grpSp>
          <p:nvGrpSpPr>
            <p:cNvPr id="12" name="Group 101"/>
            <p:cNvGrpSpPr>
              <a:grpSpLocks/>
            </p:cNvGrpSpPr>
            <p:nvPr/>
          </p:nvGrpSpPr>
          <p:grpSpPr bwMode="auto">
            <a:xfrm>
              <a:off x="4390" y="1512"/>
              <a:ext cx="579" cy="236"/>
              <a:chOff x="1849" y="2478"/>
              <a:chExt cx="657" cy="374"/>
            </a:xfrm>
          </p:grpSpPr>
          <p:sp>
            <p:nvSpPr>
              <p:cNvPr id="27" name="Text Box 102"/>
              <p:cNvSpPr txBox="1">
                <a:spLocks noChangeArrowheads="1"/>
              </p:cNvSpPr>
              <p:nvPr/>
            </p:nvSpPr>
            <p:spPr bwMode="auto">
              <a:xfrm>
                <a:off x="1858" y="2491"/>
                <a:ext cx="274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3</a:t>
                </a:r>
              </a:p>
            </p:txBody>
          </p:sp>
          <p:sp>
            <p:nvSpPr>
              <p:cNvPr id="28" name="Text Box 103"/>
              <p:cNvSpPr txBox="1">
                <a:spLocks noChangeArrowheads="1"/>
              </p:cNvSpPr>
              <p:nvPr/>
            </p:nvSpPr>
            <p:spPr bwMode="auto">
              <a:xfrm>
                <a:off x="2323" y="2478"/>
                <a:ext cx="183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  <p:sp>
            <p:nvSpPr>
              <p:cNvPr id="29" name="Text Box 104"/>
              <p:cNvSpPr txBox="1">
                <a:spLocks noChangeArrowheads="1"/>
              </p:cNvSpPr>
              <p:nvPr/>
            </p:nvSpPr>
            <p:spPr bwMode="auto">
              <a:xfrm>
                <a:off x="1849" y="2606"/>
                <a:ext cx="272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1</a:t>
                </a:r>
              </a:p>
            </p:txBody>
          </p:sp>
          <p:sp>
            <p:nvSpPr>
              <p:cNvPr id="30" name="Text Box 105"/>
              <p:cNvSpPr txBox="1">
                <a:spLocks noChangeArrowheads="1"/>
              </p:cNvSpPr>
              <p:nvPr/>
            </p:nvSpPr>
            <p:spPr bwMode="auto">
              <a:xfrm>
                <a:off x="1928" y="2608"/>
                <a:ext cx="175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0</a:t>
                </a:r>
              </a:p>
            </p:txBody>
          </p:sp>
          <p:sp>
            <p:nvSpPr>
              <p:cNvPr id="31" name="Text Box 106"/>
              <p:cNvSpPr txBox="1">
                <a:spLocks noChangeArrowheads="1"/>
              </p:cNvSpPr>
              <p:nvPr/>
            </p:nvSpPr>
            <p:spPr bwMode="auto">
              <a:xfrm>
                <a:off x="2024" y="2592"/>
                <a:ext cx="182" cy="2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</p:grpSp>
        <p:sp>
          <p:nvSpPr>
            <p:cNvPr id="13" name="Rectangle 107"/>
            <p:cNvSpPr>
              <a:spLocks noChangeArrowheads="1"/>
            </p:cNvSpPr>
            <p:nvPr/>
          </p:nvSpPr>
          <p:spPr bwMode="auto">
            <a:xfrm>
              <a:off x="3024" y="1455"/>
              <a:ext cx="2313" cy="34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FF99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AutoShape 108"/>
            <p:cNvSpPr>
              <a:spLocks noChangeArrowheads="1"/>
            </p:cNvSpPr>
            <p:nvPr/>
          </p:nvSpPr>
          <p:spPr bwMode="auto">
            <a:xfrm>
              <a:off x="3064" y="1483"/>
              <a:ext cx="519" cy="287"/>
            </a:xfrm>
            <a:prstGeom prst="bevel">
              <a:avLst>
                <a:gd name="adj" fmla="val 12500"/>
              </a:avLst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Text Box 109"/>
            <p:cNvSpPr txBox="1">
              <a:spLocks noChangeArrowheads="1"/>
            </p:cNvSpPr>
            <p:nvPr/>
          </p:nvSpPr>
          <p:spPr bwMode="auto">
            <a:xfrm>
              <a:off x="3144" y="1499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7763" dir="189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b="1" dirty="0" smtClean="0">
                  <a:cs typeface="Arial" charset="0"/>
                </a:rPr>
                <a:t> 8</a:t>
              </a:r>
              <a:endParaRPr lang="ru-RU" b="1" dirty="0">
                <a:cs typeface="Arial" charset="0"/>
              </a:endParaRPr>
            </a:p>
          </p:txBody>
        </p:sp>
        <p:sp>
          <p:nvSpPr>
            <p:cNvPr id="16" name="Rectangle 110"/>
            <p:cNvSpPr>
              <a:spLocks noChangeArrowheads="1"/>
            </p:cNvSpPr>
            <p:nvPr/>
          </p:nvSpPr>
          <p:spPr bwMode="auto">
            <a:xfrm>
              <a:off x="366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Rectangle 111"/>
            <p:cNvSpPr>
              <a:spLocks noChangeArrowheads="1"/>
            </p:cNvSpPr>
            <p:nvPr/>
          </p:nvSpPr>
          <p:spPr bwMode="auto">
            <a:xfrm>
              <a:off x="394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sz="36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ru-RU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12"/>
            <p:cNvSpPr>
              <a:spLocks noChangeArrowheads="1"/>
            </p:cNvSpPr>
            <p:nvPr/>
          </p:nvSpPr>
          <p:spPr bwMode="auto">
            <a:xfrm>
              <a:off x="422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ru-RU" sz="3600" b="1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ru-RU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13"/>
            <p:cNvSpPr>
              <a:spLocks noChangeArrowheads="1"/>
            </p:cNvSpPr>
            <p:nvPr/>
          </p:nvSpPr>
          <p:spPr bwMode="auto">
            <a:xfrm>
              <a:off x="450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Rectangle 114"/>
            <p:cNvSpPr>
              <a:spLocks noChangeArrowheads="1"/>
            </p:cNvSpPr>
            <p:nvPr/>
          </p:nvSpPr>
          <p:spPr bwMode="auto">
            <a:xfrm>
              <a:off x="4778" y="1483"/>
              <a:ext cx="240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Rectangle 115"/>
            <p:cNvSpPr>
              <a:spLocks noChangeArrowheads="1"/>
            </p:cNvSpPr>
            <p:nvPr/>
          </p:nvSpPr>
          <p:spPr bwMode="auto">
            <a:xfrm>
              <a:off x="5058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" name="Text Box 116"/>
            <p:cNvSpPr txBox="1">
              <a:spLocks noChangeArrowheads="1"/>
            </p:cNvSpPr>
            <p:nvPr/>
          </p:nvSpPr>
          <p:spPr bwMode="auto">
            <a:xfrm>
              <a:off x="3923" y="1436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23" name="Text Box 117"/>
            <p:cNvSpPr txBox="1">
              <a:spLocks noChangeArrowheads="1"/>
            </p:cNvSpPr>
            <p:nvPr/>
          </p:nvSpPr>
          <p:spPr bwMode="auto">
            <a:xfrm>
              <a:off x="4470" y="1439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24" name="Text Box 118"/>
            <p:cNvSpPr txBox="1">
              <a:spLocks noChangeArrowheads="1"/>
            </p:cNvSpPr>
            <p:nvPr/>
          </p:nvSpPr>
          <p:spPr bwMode="auto">
            <a:xfrm>
              <a:off x="3642" y="1414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1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25" name="Text Box 119"/>
            <p:cNvSpPr txBox="1">
              <a:spLocks noChangeArrowheads="1"/>
            </p:cNvSpPr>
            <p:nvPr/>
          </p:nvSpPr>
          <p:spPr bwMode="auto">
            <a:xfrm>
              <a:off x="3925" y="1411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 dirty="0">
                <a:cs typeface="Arial" charset="0"/>
              </a:endParaRPr>
            </a:p>
          </p:txBody>
        </p:sp>
        <p:sp>
          <p:nvSpPr>
            <p:cNvPr id="26" name="Text Box 120"/>
            <p:cNvSpPr txBox="1">
              <a:spLocks noChangeArrowheads="1"/>
            </p:cNvSpPr>
            <p:nvPr/>
          </p:nvSpPr>
          <p:spPr bwMode="auto">
            <a:xfrm>
              <a:off x="4239" y="1410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4"/>
            <a:ext cx="7239000" cy="1368152"/>
          </a:xfrm>
        </p:spPr>
        <p:txBody>
          <a:bodyPr/>
          <a:lstStyle/>
          <a:p>
            <a:pPr algn="just">
              <a:buNone/>
            </a:pPr>
            <a:r>
              <a:rPr lang="ru-RU" b="1" dirty="0" smtClean="0">
                <a:solidFill>
                  <a:srgbClr val="FF0000"/>
                </a:solidFill>
              </a:rPr>
              <a:t>№5.</a:t>
            </a:r>
            <a:r>
              <a:rPr lang="ru-RU" dirty="0" smtClean="0"/>
              <a:t> Боковые ребра треугольной пирамиды взаимно перпендикулярны, каждое из них равно 12. Найдите объем пирамиды.</a:t>
            </a:r>
            <a:endParaRPr lang="ru-RU" dirty="0"/>
          </a:p>
        </p:txBody>
      </p:sp>
      <p:pic>
        <p:nvPicPr>
          <p:cNvPr id="34818" name="Picture 2" descr="a8a2781d4cd5ed8f62d05cbf4f0616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00808"/>
            <a:ext cx="2743200" cy="2324101"/>
          </a:xfrm>
          <a:prstGeom prst="rect">
            <a:avLst/>
          </a:prstGeom>
          <a:noFill/>
        </p:spPr>
      </p:pic>
      <p:pic>
        <p:nvPicPr>
          <p:cNvPr id="34820" name="Picture 4" descr="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077072"/>
            <a:ext cx="3004094" cy="2448272"/>
          </a:xfrm>
          <a:prstGeom prst="rect">
            <a:avLst/>
          </a:prstGeom>
          <a:noFill/>
        </p:spPr>
      </p:pic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3491880" y="2908300"/>
          <a:ext cx="3967913" cy="2464916"/>
        </p:xfrm>
        <a:graphic>
          <a:graphicData uri="http://schemas.openxmlformats.org/presentationml/2006/ole">
            <p:oleObj spid="_x0000_s34821" name="Формула" r:id="rId5" imgW="1676160" imgH="104112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3491855" y="1790774"/>
          <a:ext cx="1800225" cy="846138"/>
        </p:xfrm>
        <a:graphic>
          <a:graphicData uri="http://schemas.openxmlformats.org/presentationml/2006/ole">
            <p:oleObj spid="_x0000_s34822" name="Формула" r:id="rId6" imgW="838080" imgH="393480" progId="Equation.3">
              <p:embed/>
            </p:oleObj>
          </a:graphicData>
        </a:graphic>
      </p:graphicFrame>
      <p:grpSp>
        <p:nvGrpSpPr>
          <p:cNvPr id="8" name="Group 100"/>
          <p:cNvGrpSpPr>
            <a:grpSpLocks/>
          </p:cNvGrpSpPr>
          <p:nvPr/>
        </p:nvGrpSpPr>
        <p:grpSpPr bwMode="auto">
          <a:xfrm>
            <a:off x="4283968" y="5870577"/>
            <a:ext cx="3671888" cy="647701"/>
            <a:chOff x="3024" y="1410"/>
            <a:chExt cx="2313" cy="408"/>
          </a:xfrm>
        </p:grpSpPr>
        <p:grpSp>
          <p:nvGrpSpPr>
            <p:cNvPr id="9" name="Group 101"/>
            <p:cNvGrpSpPr>
              <a:grpSpLocks/>
            </p:cNvGrpSpPr>
            <p:nvPr/>
          </p:nvGrpSpPr>
          <p:grpSpPr bwMode="auto">
            <a:xfrm>
              <a:off x="4390" y="1512"/>
              <a:ext cx="579" cy="236"/>
              <a:chOff x="1849" y="2478"/>
              <a:chExt cx="657" cy="374"/>
            </a:xfrm>
          </p:grpSpPr>
          <p:sp>
            <p:nvSpPr>
              <p:cNvPr id="25" name="Text Box 102"/>
              <p:cNvSpPr txBox="1">
                <a:spLocks noChangeArrowheads="1"/>
              </p:cNvSpPr>
              <p:nvPr/>
            </p:nvSpPr>
            <p:spPr bwMode="auto">
              <a:xfrm>
                <a:off x="1858" y="2491"/>
                <a:ext cx="274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3</a:t>
                </a:r>
              </a:p>
            </p:txBody>
          </p:sp>
          <p:sp>
            <p:nvSpPr>
              <p:cNvPr id="26" name="Text Box 103"/>
              <p:cNvSpPr txBox="1">
                <a:spLocks noChangeArrowheads="1"/>
              </p:cNvSpPr>
              <p:nvPr/>
            </p:nvSpPr>
            <p:spPr bwMode="auto">
              <a:xfrm>
                <a:off x="2323" y="2478"/>
                <a:ext cx="183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  <p:sp>
            <p:nvSpPr>
              <p:cNvPr id="27" name="Text Box 104"/>
              <p:cNvSpPr txBox="1">
                <a:spLocks noChangeArrowheads="1"/>
              </p:cNvSpPr>
              <p:nvPr/>
            </p:nvSpPr>
            <p:spPr bwMode="auto">
              <a:xfrm>
                <a:off x="1849" y="2606"/>
                <a:ext cx="272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1</a:t>
                </a:r>
              </a:p>
            </p:txBody>
          </p:sp>
          <p:sp>
            <p:nvSpPr>
              <p:cNvPr id="28" name="Text Box 105"/>
              <p:cNvSpPr txBox="1">
                <a:spLocks noChangeArrowheads="1"/>
              </p:cNvSpPr>
              <p:nvPr/>
            </p:nvSpPr>
            <p:spPr bwMode="auto">
              <a:xfrm>
                <a:off x="1928" y="2608"/>
                <a:ext cx="175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0</a:t>
                </a:r>
              </a:p>
            </p:txBody>
          </p:sp>
          <p:sp>
            <p:nvSpPr>
              <p:cNvPr id="29" name="Text Box 106"/>
              <p:cNvSpPr txBox="1">
                <a:spLocks noChangeArrowheads="1"/>
              </p:cNvSpPr>
              <p:nvPr/>
            </p:nvSpPr>
            <p:spPr bwMode="auto">
              <a:xfrm>
                <a:off x="2024" y="2592"/>
                <a:ext cx="182" cy="2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</p:grpSp>
        <p:sp>
          <p:nvSpPr>
            <p:cNvPr id="11" name="Rectangle 107"/>
            <p:cNvSpPr>
              <a:spLocks noChangeArrowheads="1"/>
            </p:cNvSpPr>
            <p:nvPr/>
          </p:nvSpPr>
          <p:spPr bwMode="auto">
            <a:xfrm>
              <a:off x="3024" y="1455"/>
              <a:ext cx="2313" cy="34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FF99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AutoShape 108"/>
            <p:cNvSpPr>
              <a:spLocks noChangeArrowheads="1"/>
            </p:cNvSpPr>
            <p:nvPr/>
          </p:nvSpPr>
          <p:spPr bwMode="auto">
            <a:xfrm>
              <a:off x="3064" y="1483"/>
              <a:ext cx="519" cy="287"/>
            </a:xfrm>
            <a:prstGeom prst="bevel">
              <a:avLst>
                <a:gd name="adj" fmla="val 12500"/>
              </a:avLst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Text Box 109"/>
            <p:cNvSpPr txBox="1">
              <a:spLocks noChangeArrowheads="1"/>
            </p:cNvSpPr>
            <p:nvPr/>
          </p:nvSpPr>
          <p:spPr bwMode="auto">
            <a:xfrm>
              <a:off x="3144" y="1499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7763" dir="189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b="1" dirty="0" smtClean="0">
                  <a:cs typeface="Arial" charset="0"/>
                </a:rPr>
                <a:t> 8</a:t>
              </a:r>
              <a:endParaRPr lang="ru-RU" b="1" dirty="0">
                <a:cs typeface="Arial" charset="0"/>
              </a:endParaRPr>
            </a:p>
          </p:txBody>
        </p:sp>
        <p:sp>
          <p:nvSpPr>
            <p:cNvPr id="14" name="Rectangle 110"/>
            <p:cNvSpPr>
              <a:spLocks noChangeArrowheads="1"/>
            </p:cNvSpPr>
            <p:nvPr/>
          </p:nvSpPr>
          <p:spPr bwMode="auto">
            <a:xfrm>
              <a:off x="366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Rectangle 111"/>
            <p:cNvSpPr>
              <a:spLocks noChangeArrowheads="1"/>
            </p:cNvSpPr>
            <p:nvPr/>
          </p:nvSpPr>
          <p:spPr bwMode="auto">
            <a:xfrm>
              <a:off x="394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sz="3600" b="1" dirty="0" smtClean="0">
                  <a:latin typeface="Arial" pitchFamily="34" charset="0"/>
                  <a:cs typeface="Arial" pitchFamily="34" charset="0"/>
                </a:rPr>
                <a:t>8</a:t>
              </a:r>
              <a:endParaRPr lang="ru-RU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112"/>
            <p:cNvSpPr>
              <a:spLocks noChangeArrowheads="1"/>
            </p:cNvSpPr>
            <p:nvPr/>
          </p:nvSpPr>
          <p:spPr bwMode="auto">
            <a:xfrm>
              <a:off x="422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ru-RU" sz="3600" b="1" dirty="0" smtClean="0">
                  <a:latin typeface="Arial" pitchFamily="34" charset="0"/>
                  <a:cs typeface="Arial" pitchFamily="34" charset="0"/>
                </a:rPr>
                <a:t>8</a:t>
              </a:r>
              <a:endParaRPr lang="ru-RU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113"/>
            <p:cNvSpPr>
              <a:spLocks noChangeArrowheads="1"/>
            </p:cNvSpPr>
            <p:nvPr/>
          </p:nvSpPr>
          <p:spPr bwMode="auto">
            <a:xfrm>
              <a:off x="450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Rectangle 114"/>
            <p:cNvSpPr>
              <a:spLocks noChangeArrowheads="1"/>
            </p:cNvSpPr>
            <p:nvPr/>
          </p:nvSpPr>
          <p:spPr bwMode="auto">
            <a:xfrm>
              <a:off x="4778" y="1483"/>
              <a:ext cx="240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Rectangle 115"/>
            <p:cNvSpPr>
              <a:spLocks noChangeArrowheads="1"/>
            </p:cNvSpPr>
            <p:nvPr/>
          </p:nvSpPr>
          <p:spPr bwMode="auto">
            <a:xfrm>
              <a:off x="5058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Text Box 116"/>
            <p:cNvSpPr txBox="1">
              <a:spLocks noChangeArrowheads="1"/>
            </p:cNvSpPr>
            <p:nvPr/>
          </p:nvSpPr>
          <p:spPr bwMode="auto">
            <a:xfrm>
              <a:off x="3923" y="1436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21" name="Text Box 117"/>
            <p:cNvSpPr txBox="1">
              <a:spLocks noChangeArrowheads="1"/>
            </p:cNvSpPr>
            <p:nvPr/>
          </p:nvSpPr>
          <p:spPr bwMode="auto">
            <a:xfrm>
              <a:off x="4470" y="1439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22" name="Text Box 118"/>
            <p:cNvSpPr txBox="1">
              <a:spLocks noChangeArrowheads="1"/>
            </p:cNvSpPr>
            <p:nvPr/>
          </p:nvSpPr>
          <p:spPr bwMode="auto">
            <a:xfrm>
              <a:off x="3642" y="1414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2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23" name="Text Box 119"/>
            <p:cNvSpPr txBox="1">
              <a:spLocks noChangeArrowheads="1"/>
            </p:cNvSpPr>
            <p:nvPr/>
          </p:nvSpPr>
          <p:spPr bwMode="auto">
            <a:xfrm>
              <a:off x="3925" y="1411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 dirty="0">
                <a:cs typeface="Arial" charset="0"/>
              </a:endParaRPr>
            </a:p>
          </p:txBody>
        </p:sp>
        <p:sp>
          <p:nvSpPr>
            <p:cNvPr id="24" name="Text Box 120"/>
            <p:cNvSpPr txBox="1">
              <a:spLocks noChangeArrowheads="1"/>
            </p:cNvSpPr>
            <p:nvPr/>
          </p:nvSpPr>
          <p:spPr bwMode="auto">
            <a:xfrm>
              <a:off x="4239" y="1410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4"/>
            <a:ext cx="7239000" cy="2088232"/>
          </a:xfrm>
        </p:spPr>
        <p:txBody>
          <a:bodyPr/>
          <a:lstStyle/>
          <a:p>
            <a:pPr algn="just">
              <a:buNone/>
            </a:pPr>
            <a:r>
              <a:rPr lang="ru-RU" b="1" dirty="0" smtClean="0">
                <a:solidFill>
                  <a:srgbClr val="FF0000"/>
                </a:solidFill>
              </a:rPr>
              <a:t>№6.</a:t>
            </a:r>
            <a:r>
              <a:rPr lang="ru-RU" dirty="0" smtClean="0"/>
              <a:t> Объем треугольной пирамиды </a:t>
            </a:r>
            <a:r>
              <a:rPr lang="ru-RU" i="1" dirty="0" smtClean="0"/>
              <a:t>SABC</a:t>
            </a:r>
            <a:r>
              <a:rPr lang="ru-RU" dirty="0" smtClean="0"/>
              <a:t>, являющейся частью правильной шестиугольной пирамиды </a:t>
            </a:r>
            <a:r>
              <a:rPr lang="ru-RU" i="1" dirty="0" smtClean="0"/>
              <a:t>SABCDEF</a:t>
            </a:r>
            <a:r>
              <a:rPr lang="ru-RU" dirty="0" smtClean="0"/>
              <a:t>, равен 8. Найдите объем шестиугольной пирамиды.</a:t>
            </a:r>
            <a:endParaRPr lang="ru-RU" dirty="0"/>
          </a:p>
        </p:txBody>
      </p:sp>
      <p:pic>
        <p:nvPicPr>
          <p:cNvPr id="36866" name="Picture 2" descr="efc4238b7e0c4ff80662906a06e273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852936"/>
            <a:ext cx="2457450" cy="2171701"/>
          </a:xfrm>
          <a:prstGeom prst="rect">
            <a:avLst/>
          </a:prstGeom>
          <a:noFill/>
        </p:spPr>
      </p:pic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915815" y="2420888"/>
          <a:ext cx="5036323" cy="2253092"/>
        </p:xfrm>
        <a:graphic>
          <a:graphicData uri="http://schemas.openxmlformats.org/presentationml/2006/ole">
            <p:oleObj spid="_x0000_s36867" name="Формула" r:id="rId4" imgW="2895480" imgH="1295280" progId="Equation.3">
              <p:embed/>
            </p:oleObj>
          </a:graphicData>
        </a:graphic>
      </p:graphicFrame>
      <p:grpSp>
        <p:nvGrpSpPr>
          <p:cNvPr id="6" name="Group 100"/>
          <p:cNvGrpSpPr>
            <a:grpSpLocks/>
          </p:cNvGrpSpPr>
          <p:nvPr/>
        </p:nvGrpSpPr>
        <p:grpSpPr bwMode="auto">
          <a:xfrm>
            <a:off x="4283968" y="5870577"/>
            <a:ext cx="3671888" cy="647701"/>
            <a:chOff x="3024" y="1410"/>
            <a:chExt cx="2313" cy="408"/>
          </a:xfrm>
        </p:grpSpPr>
        <p:grpSp>
          <p:nvGrpSpPr>
            <p:cNvPr id="7" name="Group 101"/>
            <p:cNvGrpSpPr>
              <a:grpSpLocks/>
            </p:cNvGrpSpPr>
            <p:nvPr/>
          </p:nvGrpSpPr>
          <p:grpSpPr bwMode="auto">
            <a:xfrm>
              <a:off x="4390" y="1512"/>
              <a:ext cx="579" cy="236"/>
              <a:chOff x="1849" y="2478"/>
              <a:chExt cx="657" cy="374"/>
            </a:xfrm>
          </p:grpSpPr>
          <p:sp>
            <p:nvSpPr>
              <p:cNvPr id="22" name="Text Box 102"/>
              <p:cNvSpPr txBox="1">
                <a:spLocks noChangeArrowheads="1"/>
              </p:cNvSpPr>
              <p:nvPr/>
            </p:nvSpPr>
            <p:spPr bwMode="auto">
              <a:xfrm>
                <a:off x="1858" y="2491"/>
                <a:ext cx="274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3</a:t>
                </a:r>
              </a:p>
            </p:txBody>
          </p:sp>
          <p:sp>
            <p:nvSpPr>
              <p:cNvPr id="23" name="Text Box 103"/>
              <p:cNvSpPr txBox="1">
                <a:spLocks noChangeArrowheads="1"/>
              </p:cNvSpPr>
              <p:nvPr/>
            </p:nvSpPr>
            <p:spPr bwMode="auto">
              <a:xfrm>
                <a:off x="2323" y="2478"/>
                <a:ext cx="183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  <p:sp>
            <p:nvSpPr>
              <p:cNvPr id="24" name="Text Box 104"/>
              <p:cNvSpPr txBox="1">
                <a:spLocks noChangeArrowheads="1"/>
              </p:cNvSpPr>
              <p:nvPr/>
            </p:nvSpPr>
            <p:spPr bwMode="auto">
              <a:xfrm>
                <a:off x="1849" y="2606"/>
                <a:ext cx="272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1</a:t>
                </a:r>
              </a:p>
            </p:txBody>
          </p:sp>
          <p:sp>
            <p:nvSpPr>
              <p:cNvPr id="25" name="Text Box 105"/>
              <p:cNvSpPr txBox="1">
                <a:spLocks noChangeArrowheads="1"/>
              </p:cNvSpPr>
              <p:nvPr/>
            </p:nvSpPr>
            <p:spPr bwMode="auto">
              <a:xfrm>
                <a:off x="1928" y="2608"/>
                <a:ext cx="175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0</a:t>
                </a:r>
              </a:p>
            </p:txBody>
          </p:sp>
          <p:sp>
            <p:nvSpPr>
              <p:cNvPr id="26" name="Text Box 106"/>
              <p:cNvSpPr txBox="1">
                <a:spLocks noChangeArrowheads="1"/>
              </p:cNvSpPr>
              <p:nvPr/>
            </p:nvSpPr>
            <p:spPr bwMode="auto">
              <a:xfrm>
                <a:off x="2024" y="2592"/>
                <a:ext cx="182" cy="2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</p:grpSp>
        <p:sp>
          <p:nvSpPr>
            <p:cNvPr id="8" name="Rectangle 107"/>
            <p:cNvSpPr>
              <a:spLocks noChangeArrowheads="1"/>
            </p:cNvSpPr>
            <p:nvPr/>
          </p:nvSpPr>
          <p:spPr bwMode="auto">
            <a:xfrm>
              <a:off x="3024" y="1455"/>
              <a:ext cx="2313" cy="34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FF99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AutoShape 108"/>
            <p:cNvSpPr>
              <a:spLocks noChangeArrowheads="1"/>
            </p:cNvSpPr>
            <p:nvPr/>
          </p:nvSpPr>
          <p:spPr bwMode="auto">
            <a:xfrm>
              <a:off x="3064" y="1483"/>
              <a:ext cx="519" cy="287"/>
            </a:xfrm>
            <a:prstGeom prst="bevel">
              <a:avLst>
                <a:gd name="adj" fmla="val 12500"/>
              </a:avLst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Text Box 109"/>
            <p:cNvSpPr txBox="1">
              <a:spLocks noChangeArrowheads="1"/>
            </p:cNvSpPr>
            <p:nvPr/>
          </p:nvSpPr>
          <p:spPr bwMode="auto">
            <a:xfrm>
              <a:off x="3144" y="1499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7763" dir="189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b="1" dirty="0" smtClean="0">
                  <a:cs typeface="Arial" charset="0"/>
                </a:rPr>
                <a:t> 8</a:t>
              </a:r>
              <a:endParaRPr lang="ru-RU" b="1" dirty="0">
                <a:cs typeface="Arial" charset="0"/>
              </a:endParaRPr>
            </a:p>
          </p:txBody>
        </p:sp>
        <p:sp>
          <p:nvSpPr>
            <p:cNvPr id="11" name="Rectangle 110"/>
            <p:cNvSpPr>
              <a:spLocks noChangeArrowheads="1"/>
            </p:cNvSpPr>
            <p:nvPr/>
          </p:nvSpPr>
          <p:spPr bwMode="auto">
            <a:xfrm>
              <a:off x="366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11"/>
            <p:cNvSpPr>
              <a:spLocks noChangeArrowheads="1"/>
            </p:cNvSpPr>
            <p:nvPr/>
          </p:nvSpPr>
          <p:spPr bwMode="auto">
            <a:xfrm>
              <a:off x="394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sz="3600" b="1" dirty="0" smtClean="0">
                  <a:latin typeface="Arial" pitchFamily="34" charset="0"/>
                  <a:cs typeface="Arial" pitchFamily="34" charset="0"/>
                </a:rPr>
                <a:t>8</a:t>
              </a:r>
              <a:endParaRPr lang="ru-RU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112"/>
            <p:cNvSpPr>
              <a:spLocks noChangeArrowheads="1"/>
            </p:cNvSpPr>
            <p:nvPr/>
          </p:nvSpPr>
          <p:spPr bwMode="auto">
            <a:xfrm>
              <a:off x="422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13"/>
            <p:cNvSpPr>
              <a:spLocks noChangeArrowheads="1"/>
            </p:cNvSpPr>
            <p:nvPr/>
          </p:nvSpPr>
          <p:spPr bwMode="auto">
            <a:xfrm>
              <a:off x="450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Rectangle 114"/>
            <p:cNvSpPr>
              <a:spLocks noChangeArrowheads="1"/>
            </p:cNvSpPr>
            <p:nvPr/>
          </p:nvSpPr>
          <p:spPr bwMode="auto">
            <a:xfrm>
              <a:off x="4778" y="1483"/>
              <a:ext cx="240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Rectangle 115"/>
            <p:cNvSpPr>
              <a:spLocks noChangeArrowheads="1"/>
            </p:cNvSpPr>
            <p:nvPr/>
          </p:nvSpPr>
          <p:spPr bwMode="auto">
            <a:xfrm>
              <a:off x="5058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Text Box 116"/>
            <p:cNvSpPr txBox="1">
              <a:spLocks noChangeArrowheads="1"/>
            </p:cNvSpPr>
            <p:nvPr/>
          </p:nvSpPr>
          <p:spPr bwMode="auto">
            <a:xfrm>
              <a:off x="3923" y="1436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18" name="Text Box 117"/>
            <p:cNvSpPr txBox="1">
              <a:spLocks noChangeArrowheads="1"/>
            </p:cNvSpPr>
            <p:nvPr/>
          </p:nvSpPr>
          <p:spPr bwMode="auto">
            <a:xfrm>
              <a:off x="4470" y="1439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19" name="Text Box 118"/>
            <p:cNvSpPr txBox="1">
              <a:spLocks noChangeArrowheads="1"/>
            </p:cNvSpPr>
            <p:nvPr/>
          </p:nvSpPr>
          <p:spPr bwMode="auto">
            <a:xfrm>
              <a:off x="3642" y="1414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4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20" name="Text Box 119"/>
            <p:cNvSpPr txBox="1">
              <a:spLocks noChangeArrowheads="1"/>
            </p:cNvSpPr>
            <p:nvPr/>
          </p:nvSpPr>
          <p:spPr bwMode="auto">
            <a:xfrm>
              <a:off x="3925" y="1411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 dirty="0">
                <a:cs typeface="Arial" charset="0"/>
              </a:endParaRPr>
            </a:p>
          </p:txBody>
        </p:sp>
        <p:sp>
          <p:nvSpPr>
            <p:cNvPr id="21" name="Text Box 120"/>
            <p:cNvSpPr txBox="1">
              <a:spLocks noChangeArrowheads="1"/>
            </p:cNvSpPr>
            <p:nvPr/>
          </p:nvSpPr>
          <p:spPr bwMode="auto">
            <a:xfrm>
              <a:off x="4239" y="1410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7239000" cy="2520280"/>
          </a:xfrm>
        </p:spPr>
        <p:txBody>
          <a:bodyPr/>
          <a:lstStyle/>
          <a:p>
            <a:pPr algn="just">
              <a:buNone/>
            </a:pPr>
            <a:r>
              <a:rPr lang="ru-RU" b="1" dirty="0" smtClean="0">
                <a:solidFill>
                  <a:srgbClr val="FF0000"/>
                </a:solidFill>
              </a:rPr>
              <a:t>№7. </a:t>
            </a:r>
            <a:r>
              <a:rPr lang="ru-RU" dirty="0" smtClean="0"/>
              <a:t>От треугольной пирамиды, объем которой равен 34, отсечена треугольная пирамида плоскостью, проходящей через вершину пирамиды и среднюю линию основания. Найдите объем отсеченной треугольной пирамиды.</a:t>
            </a:r>
            <a:endParaRPr lang="ru-RU" dirty="0"/>
          </a:p>
        </p:txBody>
      </p:sp>
      <p:pic>
        <p:nvPicPr>
          <p:cNvPr id="37890" name="Picture 2" descr="о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996952"/>
            <a:ext cx="2114550" cy="2019301"/>
          </a:xfrm>
          <a:prstGeom prst="rect">
            <a:avLst/>
          </a:prstGeom>
          <a:noFill/>
        </p:spPr>
      </p:pic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843808" y="3068960"/>
          <a:ext cx="4325126" cy="1008112"/>
        </p:xfrm>
        <a:graphic>
          <a:graphicData uri="http://schemas.openxmlformats.org/presentationml/2006/ole">
            <p:oleObj spid="_x0000_s37891" name="Формула" r:id="rId4" imgW="1688760" imgH="393480" progId="Equation.3">
              <p:embed/>
            </p:oleObj>
          </a:graphicData>
        </a:graphic>
      </p:graphicFrame>
      <p:grpSp>
        <p:nvGrpSpPr>
          <p:cNvPr id="6" name="Group 100"/>
          <p:cNvGrpSpPr>
            <a:grpSpLocks/>
          </p:cNvGrpSpPr>
          <p:nvPr/>
        </p:nvGrpSpPr>
        <p:grpSpPr bwMode="auto">
          <a:xfrm>
            <a:off x="4283968" y="5870577"/>
            <a:ext cx="3671888" cy="647701"/>
            <a:chOff x="3024" y="1410"/>
            <a:chExt cx="2313" cy="408"/>
          </a:xfrm>
        </p:grpSpPr>
        <p:grpSp>
          <p:nvGrpSpPr>
            <p:cNvPr id="7" name="Group 101"/>
            <p:cNvGrpSpPr>
              <a:grpSpLocks/>
            </p:cNvGrpSpPr>
            <p:nvPr/>
          </p:nvGrpSpPr>
          <p:grpSpPr bwMode="auto">
            <a:xfrm>
              <a:off x="4390" y="1512"/>
              <a:ext cx="579" cy="236"/>
              <a:chOff x="1849" y="2478"/>
              <a:chExt cx="657" cy="374"/>
            </a:xfrm>
          </p:grpSpPr>
          <p:sp>
            <p:nvSpPr>
              <p:cNvPr id="22" name="Text Box 102"/>
              <p:cNvSpPr txBox="1">
                <a:spLocks noChangeArrowheads="1"/>
              </p:cNvSpPr>
              <p:nvPr/>
            </p:nvSpPr>
            <p:spPr bwMode="auto">
              <a:xfrm>
                <a:off x="1858" y="2491"/>
                <a:ext cx="274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3</a:t>
                </a:r>
              </a:p>
            </p:txBody>
          </p:sp>
          <p:sp>
            <p:nvSpPr>
              <p:cNvPr id="23" name="Text Box 103"/>
              <p:cNvSpPr txBox="1">
                <a:spLocks noChangeArrowheads="1"/>
              </p:cNvSpPr>
              <p:nvPr/>
            </p:nvSpPr>
            <p:spPr bwMode="auto">
              <a:xfrm>
                <a:off x="2323" y="2478"/>
                <a:ext cx="183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  <p:sp>
            <p:nvSpPr>
              <p:cNvPr id="24" name="Text Box 104"/>
              <p:cNvSpPr txBox="1">
                <a:spLocks noChangeArrowheads="1"/>
              </p:cNvSpPr>
              <p:nvPr/>
            </p:nvSpPr>
            <p:spPr bwMode="auto">
              <a:xfrm>
                <a:off x="1849" y="2606"/>
                <a:ext cx="272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1</a:t>
                </a:r>
              </a:p>
            </p:txBody>
          </p:sp>
          <p:sp>
            <p:nvSpPr>
              <p:cNvPr id="25" name="Text Box 105"/>
              <p:cNvSpPr txBox="1">
                <a:spLocks noChangeArrowheads="1"/>
              </p:cNvSpPr>
              <p:nvPr/>
            </p:nvSpPr>
            <p:spPr bwMode="auto">
              <a:xfrm>
                <a:off x="1928" y="2608"/>
                <a:ext cx="175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0</a:t>
                </a:r>
              </a:p>
            </p:txBody>
          </p:sp>
          <p:sp>
            <p:nvSpPr>
              <p:cNvPr id="26" name="Text Box 106"/>
              <p:cNvSpPr txBox="1">
                <a:spLocks noChangeArrowheads="1"/>
              </p:cNvSpPr>
              <p:nvPr/>
            </p:nvSpPr>
            <p:spPr bwMode="auto">
              <a:xfrm>
                <a:off x="2024" y="2592"/>
                <a:ext cx="182" cy="2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</p:grpSp>
        <p:sp>
          <p:nvSpPr>
            <p:cNvPr id="8" name="Rectangle 107"/>
            <p:cNvSpPr>
              <a:spLocks noChangeArrowheads="1"/>
            </p:cNvSpPr>
            <p:nvPr/>
          </p:nvSpPr>
          <p:spPr bwMode="auto">
            <a:xfrm>
              <a:off x="3024" y="1455"/>
              <a:ext cx="2313" cy="34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FF99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AutoShape 108"/>
            <p:cNvSpPr>
              <a:spLocks noChangeArrowheads="1"/>
            </p:cNvSpPr>
            <p:nvPr/>
          </p:nvSpPr>
          <p:spPr bwMode="auto">
            <a:xfrm>
              <a:off x="3064" y="1483"/>
              <a:ext cx="519" cy="287"/>
            </a:xfrm>
            <a:prstGeom prst="bevel">
              <a:avLst>
                <a:gd name="adj" fmla="val 12500"/>
              </a:avLst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Text Box 109"/>
            <p:cNvSpPr txBox="1">
              <a:spLocks noChangeArrowheads="1"/>
            </p:cNvSpPr>
            <p:nvPr/>
          </p:nvSpPr>
          <p:spPr bwMode="auto">
            <a:xfrm>
              <a:off x="3144" y="1499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7763" dir="189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b="1" dirty="0" smtClean="0">
                  <a:cs typeface="Arial" charset="0"/>
                </a:rPr>
                <a:t> 8</a:t>
              </a:r>
              <a:endParaRPr lang="ru-RU" b="1" dirty="0">
                <a:cs typeface="Arial" charset="0"/>
              </a:endParaRPr>
            </a:p>
          </p:txBody>
        </p:sp>
        <p:sp>
          <p:nvSpPr>
            <p:cNvPr id="11" name="Rectangle 110"/>
            <p:cNvSpPr>
              <a:spLocks noChangeArrowheads="1"/>
            </p:cNvSpPr>
            <p:nvPr/>
          </p:nvSpPr>
          <p:spPr bwMode="auto">
            <a:xfrm>
              <a:off x="366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11"/>
            <p:cNvSpPr>
              <a:spLocks noChangeArrowheads="1"/>
            </p:cNvSpPr>
            <p:nvPr/>
          </p:nvSpPr>
          <p:spPr bwMode="auto">
            <a:xfrm>
              <a:off x="394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sz="3600" b="1" dirty="0" smtClean="0">
                  <a:latin typeface="Arial" pitchFamily="34" charset="0"/>
                  <a:cs typeface="Arial" pitchFamily="34" charset="0"/>
                </a:rPr>
                <a:t>,</a:t>
              </a:r>
              <a:endParaRPr lang="ru-RU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112"/>
            <p:cNvSpPr>
              <a:spLocks noChangeArrowheads="1"/>
            </p:cNvSpPr>
            <p:nvPr/>
          </p:nvSpPr>
          <p:spPr bwMode="auto">
            <a:xfrm>
              <a:off x="422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ru-RU" sz="3600" b="1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ru-RU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13"/>
            <p:cNvSpPr>
              <a:spLocks noChangeArrowheads="1"/>
            </p:cNvSpPr>
            <p:nvPr/>
          </p:nvSpPr>
          <p:spPr bwMode="auto">
            <a:xfrm>
              <a:off x="450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Rectangle 114"/>
            <p:cNvSpPr>
              <a:spLocks noChangeArrowheads="1"/>
            </p:cNvSpPr>
            <p:nvPr/>
          </p:nvSpPr>
          <p:spPr bwMode="auto">
            <a:xfrm>
              <a:off x="4778" y="1483"/>
              <a:ext cx="240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Rectangle 115"/>
            <p:cNvSpPr>
              <a:spLocks noChangeArrowheads="1"/>
            </p:cNvSpPr>
            <p:nvPr/>
          </p:nvSpPr>
          <p:spPr bwMode="auto">
            <a:xfrm>
              <a:off x="5058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Text Box 116"/>
            <p:cNvSpPr txBox="1">
              <a:spLocks noChangeArrowheads="1"/>
            </p:cNvSpPr>
            <p:nvPr/>
          </p:nvSpPr>
          <p:spPr bwMode="auto">
            <a:xfrm>
              <a:off x="3923" y="1436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18" name="Text Box 117"/>
            <p:cNvSpPr txBox="1">
              <a:spLocks noChangeArrowheads="1"/>
            </p:cNvSpPr>
            <p:nvPr/>
          </p:nvSpPr>
          <p:spPr bwMode="auto">
            <a:xfrm>
              <a:off x="4470" y="1439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19" name="Text Box 118"/>
            <p:cNvSpPr txBox="1">
              <a:spLocks noChangeArrowheads="1"/>
            </p:cNvSpPr>
            <p:nvPr/>
          </p:nvSpPr>
          <p:spPr bwMode="auto">
            <a:xfrm>
              <a:off x="3642" y="1414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8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20" name="Text Box 119"/>
            <p:cNvSpPr txBox="1">
              <a:spLocks noChangeArrowheads="1"/>
            </p:cNvSpPr>
            <p:nvPr/>
          </p:nvSpPr>
          <p:spPr bwMode="auto">
            <a:xfrm>
              <a:off x="3925" y="1411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 dirty="0">
                <a:cs typeface="Arial" charset="0"/>
              </a:endParaRPr>
            </a:p>
          </p:txBody>
        </p:sp>
        <p:sp>
          <p:nvSpPr>
            <p:cNvPr id="21" name="Text Box 120"/>
            <p:cNvSpPr txBox="1">
              <a:spLocks noChangeArrowheads="1"/>
            </p:cNvSpPr>
            <p:nvPr/>
          </p:nvSpPr>
          <p:spPr bwMode="auto">
            <a:xfrm>
              <a:off x="4239" y="1410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76672"/>
            <a:ext cx="7239000" cy="1368152"/>
          </a:xfrm>
        </p:spPr>
        <p:txBody>
          <a:bodyPr/>
          <a:lstStyle/>
          <a:p>
            <a:pPr algn="just">
              <a:buNone/>
            </a:pPr>
            <a:r>
              <a:rPr lang="ru-RU" b="1" dirty="0" smtClean="0">
                <a:solidFill>
                  <a:srgbClr val="FF0000"/>
                </a:solidFill>
              </a:rPr>
              <a:t>№8.</a:t>
            </a:r>
            <a:r>
              <a:rPr lang="ru-RU" dirty="0" smtClean="0"/>
              <a:t> Ребра тетраэдра равны 16. Найдите площадь сечения, проходящего через середины четырех его ребер.</a:t>
            </a:r>
            <a:endParaRPr lang="ru-RU" dirty="0"/>
          </a:p>
        </p:txBody>
      </p:sp>
      <p:pic>
        <p:nvPicPr>
          <p:cNvPr id="38914" name="Picture 2" descr="hfg"/>
          <p:cNvPicPr>
            <a:picLocks noChangeAspect="1" noChangeArrowheads="1"/>
          </p:cNvPicPr>
          <p:nvPr/>
        </p:nvPicPr>
        <p:blipFill>
          <a:blip r:embed="rId3" cstate="print">
            <a:lum bright="-51000" contrast="69000"/>
          </a:blip>
          <a:srcRect l="9990"/>
          <a:stretch>
            <a:fillRect/>
          </a:stretch>
        </p:blipFill>
        <p:spPr bwMode="auto">
          <a:xfrm>
            <a:off x="179512" y="1922512"/>
            <a:ext cx="2581080" cy="2226568"/>
          </a:xfrm>
          <a:prstGeom prst="rect">
            <a:avLst/>
          </a:prstGeom>
          <a:noFill/>
        </p:spPr>
      </p:pic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555776" y="1844824"/>
          <a:ext cx="5507689" cy="3835712"/>
        </p:xfrm>
        <a:graphic>
          <a:graphicData uri="http://schemas.openxmlformats.org/presentationml/2006/ole">
            <p:oleObj spid="_x0000_s38915" name="Формула" r:id="rId4" imgW="3555720" imgH="2476440" progId="Equation.3">
              <p:embed/>
            </p:oleObj>
          </a:graphicData>
        </a:graphic>
      </p:graphicFrame>
      <p:grpSp>
        <p:nvGrpSpPr>
          <p:cNvPr id="6" name="Group 100"/>
          <p:cNvGrpSpPr>
            <a:grpSpLocks/>
          </p:cNvGrpSpPr>
          <p:nvPr/>
        </p:nvGrpSpPr>
        <p:grpSpPr bwMode="auto">
          <a:xfrm>
            <a:off x="4283968" y="5870577"/>
            <a:ext cx="3671888" cy="647701"/>
            <a:chOff x="3024" y="1410"/>
            <a:chExt cx="2313" cy="408"/>
          </a:xfrm>
        </p:grpSpPr>
        <p:grpSp>
          <p:nvGrpSpPr>
            <p:cNvPr id="7" name="Group 101"/>
            <p:cNvGrpSpPr>
              <a:grpSpLocks/>
            </p:cNvGrpSpPr>
            <p:nvPr/>
          </p:nvGrpSpPr>
          <p:grpSpPr bwMode="auto">
            <a:xfrm>
              <a:off x="4390" y="1512"/>
              <a:ext cx="579" cy="236"/>
              <a:chOff x="1849" y="2478"/>
              <a:chExt cx="657" cy="374"/>
            </a:xfrm>
          </p:grpSpPr>
          <p:sp>
            <p:nvSpPr>
              <p:cNvPr id="22" name="Text Box 102"/>
              <p:cNvSpPr txBox="1">
                <a:spLocks noChangeArrowheads="1"/>
              </p:cNvSpPr>
              <p:nvPr/>
            </p:nvSpPr>
            <p:spPr bwMode="auto">
              <a:xfrm>
                <a:off x="1858" y="2491"/>
                <a:ext cx="274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3</a:t>
                </a:r>
              </a:p>
            </p:txBody>
          </p:sp>
          <p:sp>
            <p:nvSpPr>
              <p:cNvPr id="23" name="Text Box 103"/>
              <p:cNvSpPr txBox="1">
                <a:spLocks noChangeArrowheads="1"/>
              </p:cNvSpPr>
              <p:nvPr/>
            </p:nvSpPr>
            <p:spPr bwMode="auto">
              <a:xfrm>
                <a:off x="2323" y="2478"/>
                <a:ext cx="183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  <p:sp>
            <p:nvSpPr>
              <p:cNvPr id="24" name="Text Box 104"/>
              <p:cNvSpPr txBox="1">
                <a:spLocks noChangeArrowheads="1"/>
              </p:cNvSpPr>
              <p:nvPr/>
            </p:nvSpPr>
            <p:spPr bwMode="auto">
              <a:xfrm>
                <a:off x="1849" y="2606"/>
                <a:ext cx="272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1</a:t>
                </a:r>
              </a:p>
            </p:txBody>
          </p:sp>
          <p:sp>
            <p:nvSpPr>
              <p:cNvPr id="25" name="Text Box 105"/>
              <p:cNvSpPr txBox="1">
                <a:spLocks noChangeArrowheads="1"/>
              </p:cNvSpPr>
              <p:nvPr/>
            </p:nvSpPr>
            <p:spPr bwMode="auto">
              <a:xfrm>
                <a:off x="1928" y="2608"/>
                <a:ext cx="175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0</a:t>
                </a:r>
              </a:p>
            </p:txBody>
          </p:sp>
          <p:sp>
            <p:nvSpPr>
              <p:cNvPr id="26" name="Text Box 106"/>
              <p:cNvSpPr txBox="1">
                <a:spLocks noChangeArrowheads="1"/>
              </p:cNvSpPr>
              <p:nvPr/>
            </p:nvSpPr>
            <p:spPr bwMode="auto">
              <a:xfrm>
                <a:off x="2024" y="2592"/>
                <a:ext cx="182" cy="2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</p:grpSp>
        <p:sp>
          <p:nvSpPr>
            <p:cNvPr id="8" name="Rectangle 107"/>
            <p:cNvSpPr>
              <a:spLocks noChangeArrowheads="1"/>
            </p:cNvSpPr>
            <p:nvPr/>
          </p:nvSpPr>
          <p:spPr bwMode="auto">
            <a:xfrm>
              <a:off x="3024" y="1455"/>
              <a:ext cx="2313" cy="34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FF99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AutoShape 108"/>
            <p:cNvSpPr>
              <a:spLocks noChangeArrowheads="1"/>
            </p:cNvSpPr>
            <p:nvPr/>
          </p:nvSpPr>
          <p:spPr bwMode="auto">
            <a:xfrm>
              <a:off x="3064" y="1483"/>
              <a:ext cx="519" cy="287"/>
            </a:xfrm>
            <a:prstGeom prst="bevel">
              <a:avLst>
                <a:gd name="adj" fmla="val 12500"/>
              </a:avLst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Text Box 109"/>
            <p:cNvSpPr txBox="1">
              <a:spLocks noChangeArrowheads="1"/>
            </p:cNvSpPr>
            <p:nvPr/>
          </p:nvSpPr>
          <p:spPr bwMode="auto">
            <a:xfrm>
              <a:off x="3144" y="1499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7763" dir="189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b="1" dirty="0" smtClean="0">
                  <a:cs typeface="Arial" charset="0"/>
                </a:rPr>
                <a:t> 8</a:t>
              </a:r>
              <a:endParaRPr lang="ru-RU" b="1" dirty="0">
                <a:cs typeface="Arial" charset="0"/>
              </a:endParaRPr>
            </a:p>
          </p:txBody>
        </p:sp>
        <p:sp>
          <p:nvSpPr>
            <p:cNvPr id="11" name="Rectangle 110"/>
            <p:cNvSpPr>
              <a:spLocks noChangeArrowheads="1"/>
            </p:cNvSpPr>
            <p:nvPr/>
          </p:nvSpPr>
          <p:spPr bwMode="auto">
            <a:xfrm>
              <a:off x="366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11"/>
            <p:cNvSpPr>
              <a:spLocks noChangeArrowheads="1"/>
            </p:cNvSpPr>
            <p:nvPr/>
          </p:nvSpPr>
          <p:spPr bwMode="auto">
            <a:xfrm>
              <a:off x="394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sz="36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ru-RU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112"/>
            <p:cNvSpPr>
              <a:spLocks noChangeArrowheads="1"/>
            </p:cNvSpPr>
            <p:nvPr/>
          </p:nvSpPr>
          <p:spPr bwMode="auto">
            <a:xfrm>
              <a:off x="422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13"/>
            <p:cNvSpPr>
              <a:spLocks noChangeArrowheads="1"/>
            </p:cNvSpPr>
            <p:nvPr/>
          </p:nvSpPr>
          <p:spPr bwMode="auto">
            <a:xfrm>
              <a:off x="450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Rectangle 114"/>
            <p:cNvSpPr>
              <a:spLocks noChangeArrowheads="1"/>
            </p:cNvSpPr>
            <p:nvPr/>
          </p:nvSpPr>
          <p:spPr bwMode="auto">
            <a:xfrm>
              <a:off x="4778" y="1483"/>
              <a:ext cx="240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Rectangle 115"/>
            <p:cNvSpPr>
              <a:spLocks noChangeArrowheads="1"/>
            </p:cNvSpPr>
            <p:nvPr/>
          </p:nvSpPr>
          <p:spPr bwMode="auto">
            <a:xfrm>
              <a:off x="5058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Text Box 116"/>
            <p:cNvSpPr txBox="1">
              <a:spLocks noChangeArrowheads="1"/>
            </p:cNvSpPr>
            <p:nvPr/>
          </p:nvSpPr>
          <p:spPr bwMode="auto">
            <a:xfrm>
              <a:off x="3923" y="1436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18" name="Text Box 117"/>
            <p:cNvSpPr txBox="1">
              <a:spLocks noChangeArrowheads="1"/>
            </p:cNvSpPr>
            <p:nvPr/>
          </p:nvSpPr>
          <p:spPr bwMode="auto">
            <a:xfrm>
              <a:off x="4470" y="1439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19" name="Text Box 118"/>
            <p:cNvSpPr txBox="1">
              <a:spLocks noChangeArrowheads="1"/>
            </p:cNvSpPr>
            <p:nvPr/>
          </p:nvSpPr>
          <p:spPr bwMode="auto">
            <a:xfrm>
              <a:off x="3642" y="1414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6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20" name="Text Box 119"/>
            <p:cNvSpPr txBox="1">
              <a:spLocks noChangeArrowheads="1"/>
            </p:cNvSpPr>
            <p:nvPr/>
          </p:nvSpPr>
          <p:spPr bwMode="auto">
            <a:xfrm>
              <a:off x="3925" y="1411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 dirty="0">
                <a:cs typeface="Arial" charset="0"/>
              </a:endParaRPr>
            </a:p>
          </p:txBody>
        </p:sp>
        <p:sp>
          <p:nvSpPr>
            <p:cNvPr id="21" name="Text Box 120"/>
            <p:cNvSpPr txBox="1">
              <a:spLocks noChangeArrowheads="1"/>
            </p:cNvSpPr>
            <p:nvPr/>
          </p:nvSpPr>
          <p:spPr bwMode="auto">
            <a:xfrm>
              <a:off x="4239" y="1410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66005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Задание №14 ЕГЭ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7239000" cy="3096344"/>
          </a:xfrm>
        </p:spPr>
        <p:txBody>
          <a:bodyPr/>
          <a:lstStyle/>
          <a:p>
            <a:r>
              <a:rPr lang="ru-RU" dirty="0" smtClean="0"/>
              <a:t>В основании четырёхугольной пирамиды SABCD лежит прямоугольник ABCD со сторонами AB=4 и BС=3. Длины боковых рёбер пирамиды </a:t>
            </a:r>
          </a:p>
          <a:p>
            <a:pPr>
              <a:buNone/>
            </a:pPr>
            <a:r>
              <a:rPr lang="ru-RU" dirty="0" smtClean="0"/>
              <a:t>а) Докажите, что </a:t>
            </a:r>
            <a:r>
              <a:rPr lang="ru-RU" dirty="0" smtClean="0">
                <a:solidFill>
                  <a:srgbClr val="FF0000"/>
                </a:solidFill>
              </a:rPr>
              <a:t>SA </a:t>
            </a:r>
            <a:r>
              <a:rPr lang="ru-RU" dirty="0" smtClean="0"/>
              <a:t>— высота пирамиды.</a:t>
            </a:r>
          </a:p>
          <a:p>
            <a:pPr>
              <a:buNone/>
            </a:pPr>
            <a:r>
              <a:rPr lang="ru-RU" dirty="0" smtClean="0"/>
              <a:t>б) Найдите угол между прямой </a:t>
            </a:r>
            <a:r>
              <a:rPr lang="ru-RU" dirty="0" smtClean="0">
                <a:solidFill>
                  <a:srgbClr val="FF0000"/>
                </a:solidFill>
              </a:rPr>
              <a:t>SC</a:t>
            </a:r>
            <a:r>
              <a:rPr lang="ru-RU" dirty="0" smtClean="0"/>
              <a:t> и плоскостью </a:t>
            </a:r>
            <a:r>
              <a:rPr lang="ru-RU" dirty="0" smtClean="0">
                <a:solidFill>
                  <a:srgbClr val="FF0000"/>
                </a:solidFill>
              </a:rPr>
              <a:t>ASB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61" name="Object 1"/>
          <p:cNvGraphicFramePr>
            <a:graphicFrameLocks noChangeAspect="1"/>
          </p:cNvGraphicFramePr>
          <p:nvPr/>
        </p:nvGraphicFramePr>
        <p:xfrm>
          <a:off x="3563938" y="2205038"/>
          <a:ext cx="3851275" cy="431800"/>
        </p:xfrm>
        <a:graphic>
          <a:graphicData uri="http://schemas.openxmlformats.org/presentationml/2006/ole">
            <p:oleObj spid="_x0000_s40961" name="Формула" r:id="rId3" imgW="2971800" imgH="330200" progId="Equation.3">
              <p:embed/>
            </p:oleObj>
          </a:graphicData>
        </a:graphic>
      </p:graphicFrame>
      <p:grpSp>
        <p:nvGrpSpPr>
          <p:cNvPr id="10" name="Группа 9"/>
          <p:cNvGrpSpPr/>
          <p:nvPr/>
        </p:nvGrpSpPr>
        <p:grpSpPr>
          <a:xfrm>
            <a:off x="4716016" y="3573016"/>
            <a:ext cx="3096344" cy="2999584"/>
            <a:chOff x="4355976" y="3501008"/>
            <a:chExt cx="3096344" cy="2999584"/>
          </a:xfrm>
        </p:grpSpPr>
        <p:pic>
          <p:nvPicPr>
            <p:cNvPr id="40963" name="Picture 3"/>
            <p:cNvPicPr>
              <a:picLocks noChangeAspect="1" noChangeArrowheads="1"/>
            </p:cNvPicPr>
            <p:nvPr/>
          </p:nvPicPr>
          <p:blipFill>
            <a:blip r:embed="rId4" cstate="print">
              <a:lum bright="-37000" contrast="69000"/>
            </a:blip>
            <a:srcRect/>
            <a:stretch>
              <a:fillRect/>
            </a:stretch>
          </p:blipFill>
          <p:spPr bwMode="auto">
            <a:xfrm>
              <a:off x="4355976" y="3501008"/>
              <a:ext cx="3096344" cy="2999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8" name="Объект 7"/>
            <p:cNvGraphicFramePr>
              <a:graphicFrameLocks noChangeAspect="1"/>
            </p:cNvGraphicFramePr>
            <p:nvPr/>
          </p:nvGraphicFramePr>
          <p:xfrm>
            <a:off x="5285110" y="4725417"/>
            <a:ext cx="301625" cy="212725"/>
          </p:xfrm>
          <a:graphic>
            <a:graphicData uri="http://schemas.openxmlformats.org/presentationml/2006/ole">
              <p:oleObj spid="_x0000_s40964" name="Формула" r:id="rId5" imgW="304560" imgH="215640" progId="Equation.3">
                <p:embed/>
              </p:oleObj>
            </a:graphicData>
          </a:graphic>
        </p:graphicFrame>
        <p:graphicFrame>
          <p:nvGraphicFramePr>
            <p:cNvPr id="40965" name="Object 5"/>
            <p:cNvGraphicFramePr>
              <a:graphicFrameLocks noChangeAspect="1"/>
            </p:cNvGraphicFramePr>
            <p:nvPr/>
          </p:nvGraphicFramePr>
          <p:xfrm>
            <a:off x="4708848" y="4861942"/>
            <a:ext cx="379412" cy="276225"/>
          </p:xfrm>
          <a:graphic>
            <a:graphicData uri="http://schemas.openxmlformats.org/presentationml/2006/ole">
              <p:oleObj spid="_x0000_s40965" name="Формула" r:id="rId6" imgW="317160" imgH="2286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588045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Самостоятельная работа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2" cstate="print">
            <a:lum bright="-43000" contrast="65000"/>
          </a:blip>
          <a:srcRect/>
          <a:stretch>
            <a:fillRect/>
          </a:stretch>
        </p:blipFill>
        <p:spPr bwMode="auto">
          <a:xfrm>
            <a:off x="839063" y="836712"/>
            <a:ext cx="6626125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6672"/>
            <a:ext cx="7560840" cy="266429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2 уровень.</a:t>
            </a:r>
            <a:r>
              <a:rPr lang="ru-RU" dirty="0" smtClean="0"/>
              <a:t> Дана правильная треугольная пирамида </a:t>
            </a:r>
            <a:r>
              <a:rPr lang="en-US" dirty="0" smtClean="0"/>
              <a:t>DABC</a:t>
            </a:r>
            <a:r>
              <a:rPr lang="ru-RU" dirty="0" smtClean="0"/>
              <a:t> с вершиной </a:t>
            </a:r>
            <a:r>
              <a:rPr lang="en-US" dirty="0" smtClean="0"/>
              <a:t>D</a:t>
            </a:r>
            <a:r>
              <a:rPr lang="ru-RU" dirty="0" smtClean="0"/>
              <a:t>. Боковое ребро пирамиды равно      , высота равна      . Найдите расстояние от середины бокового ребра BD до прямой МТ, где точки М и Т – середины ребер АС и А</a:t>
            </a:r>
            <a:r>
              <a:rPr lang="en-US" dirty="0" smtClean="0"/>
              <a:t>D</a:t>
            </a:r>
            <a:r>
              <a:rPr lang="ru-RU" dirty="0" smtClean="0"/>
              <a:t> соответственно.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1985" name="Object 1"/>
          <p:cNvGraphicFramePr>
            <a:graphicFrameLocks noChangeAspect="1"/>
          </p:cNvGraphicFramePr>
          <p:nvPr/>
        </p:nvGraphicFramePr>
        <p:xfrm>
          <a:off x="3419872" y="1340768"/>
          <a:ext cx="515549" cy="386662"/>
        </p:xfrm>
        <a:graphic>
          <a:graphicData uri="http://schemas.openxmlformats.org/presentationml/2006/ole">
            <p:oleObj spid="_x0000_s41985" name="Формула" r:id="rId3" imgW="304668" imgH="228501" progId="Equation.3">
              <p:embed/>
            </p:oleObj>
          </a:graphicData>
        </a:graphic>
      </p:graphicFrame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6300192" y="1340768"/>
          <a:ext cx="504056" cy="378042"/>
        </p:xfrm>
        <a:graphic>
          <a:graphicData uri="http://schemas.openxmlformats.org/presentationml/2006/ole">
            <p:oleObj spid="_x0000_s41987" name="Формула" r:id="rId4" imgW="304668" imgH="228501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58804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Домашнее задание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7239000" cy="57606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Стандартный минимум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751" y="1772816"/>
            <a:ext cx="7663625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Домашнее задание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725"/>
            <a:ext cx="7239000" cy="3043411"/>
          </a:xfrm>
        </p:spPr>
        <p:txBody>
          <a:bodyPr/>
          <a:lstStyle/>
          <a:p>
            <a:pPr algn="just"/>
            <a:r>
              <a:rPr lang="ru-RU" dirty="0" smtClean="0">
                <a:solidFill>
                  <a:srgbClr val="FF0000"/>
                </a:solidFill>
              </a:rPr>
              <a:t>Повышенный уровень.</a:t>
            </a:r>
            <a:r>
              <a:rPr lang="ru-RU" dirty="0" smtClean="0"/>
              <a:t> В правильной четырёхугольной пирамиде MABCD с вершиной M стороны основания равны 6, а боковые рёбра равны 5. </a:t>
            </a:r>
          </a:p>
          <a:p>
            <a:pPr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а) </a:t>
            </a:r>
            <a:r>
              <a:rPr lang="ru-RU" dirty="0" smtClean="0"/>
              <a:t>Постройте  сечение пирамиды плоскостью, проходящей через точку A и середину ребра MC параллельно прямой BD.</a:t>
            </a:r>
          </a:p>
          <a:p>
            <a:pPr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б) </a:t>
            </a:r>
            <a:r>
              <a:rPr lang="ru-RU" dirty="0" smtClean="0"/>
              <a:t>Найдите площадь сечения.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66005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Рефлексия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28674" name="Picture 2" descr="m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7888998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886</TotalTime>
  <Words>1113</Words>
  <Application>Microsoft Office PowerPoint</Application>
  <PresentationFormat>Экран (4:3)</PresentationFormat>
  <Paragraphs>188</Paragraphs>
  <Slides>29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2" baseType="lpstr">
      <vt:lpstr>Изящная</vt:lpstr>
      <vt:lpstr>Формула</vt:lpstr>
      <vt:lpstr>Microsoft Equation 3.0</vt:lpstr>
      <vt:lpstr>Пирамида : длины, углы, площади, объемы</vt:lpstr>
      <vt:lpstr>Слайд 2</vt:lpstr>
      <vt:lpstr>Мысли вслух</vt:lpstr>
      <vt:lpstr>Цель урока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Заглянем в ОБЗ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Задание №14 ЕГЭ</vt:lpstr>
      <vt:lpstr>Самостоятельная работа</vt:lpstr>
      <vt:lpstr>Слайд 26</vt:lpstr>
      <vt:lpstr>Домашнее задание</vt:lpstr>
      <vt:lpstr>Домашнее задание</vt:lpstr>
      <vt:lpstr>Рефлексия</vt:lpstr>
    </vt:vector>
  </TitlesOfParts>
  <Company>HomeNet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Slayer</dc:creator>
  <cp:lastModifiedBy>XTreme.ws</cp:lastModifiedBy>
  <cp:revision>74</cp:revision>
  <dcterms:created xsi:type="dcterms:W3CDTF">2007-04-17T14:08:12Z</dcterms:created>
  <dcterms:modified xsi:type="dcterms:W3CDTF">2016-09-26T16:23:31Z</dcterms:modified>
</cp:coreProperties>
</file>